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5" r:id="rId8"/>
    <p:sldId id="266" r:id="rId9"/>
    <p:sldId id="267" r:id="rId10"/>
  </p:sldIdLst>
  <p:sldSz cx="18288000" cy="10287000"/>
  <p:notesSz cx="6858000" cy="9144000"/>
  <p:embeddedFontLst>
    <p:embeddedFont>
      <p:font typeface="Asap" panose="020B0604020202020204" charset="0"/>
      <p:regular r:id="rId11"/>
    </p:embeddedFont>
    <p:embeddedFont>
      <p:font typeface="Asap Bold Italics" panose="020B0604020202020204" charset="0"/>
      <p:regular r:id="rId12"/>
    </p:embeddedFont>
    <p:embeddedFont>
      <p:font typeface="Asap Medium Italics" panose="020B0604020202020204" charset="0"/>
      <p:regular r:id="rId13"/>
    </p:embeddedFont>
    <p:embeddedFont>
      <p:font typeface="Lato Bold" panose="020B0604020202020204" charset="0"/>
      <p:regular r:id="rId14"/>
    </p:embeddedFont>
    <p:embeddedFont>
      <p:font typeface="Muli" panose="020B0604020202020204" charset="0"/>
      <p:regular r:id="rId15"/>
    </p:embeddedFont>
    <p:embeddedFont>
      <p:font typeface="Muli Bold" panose="020B0604020202020204" charset="0"/>
      <p:regular r:id="rId16"/>
    </p:embeddedFont>
    <p:embeddedFont>
      <p:font typeface="Muli Bold Italics" panose="020B0604020202020204" charset="0"/>
      <p:regular r:id="rId17"/>
    </p:embeddedFont>
    <p:embeddedFont>
      <p:font typeface="Muli Semi-Bold" panose="020B0604020202020204" charset="0"/>
      <p:regular r:id="rId18"/>
    </p:embeddedFont>
    <p:embeddedFont>
      <p:font typeface="Public Sans" panose="020B0604020202020204" charset="0"/>
      <p:regular r:id="rId19"/>
    </p:embeddedFont>
    <p:embeddedFont>
      <p:font typeface="Public Sans Bold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FF3A2E-B093-4C2A-9237-DE4EBAFDA1B1}" v="16" dt="2024-11-17T16:20:53.8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0" autoAdjust="0"/>
    <p:restoredTop sz="95033" autoAdjust="0"/>
  </p:normalViewPr>
  <p:slideViewPr>
    <p:cSldViewPr>
      <p:cViewPr varScale="1">
        <p:scale>
          <a:sx n="52" d="100"/>
          <a:sy n="52" d="100"/>
        </p:scale>
        <p:origin x="1325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jpeg>
</file>

<file path=ppt/media/image10.png>
</file>

<file path=ppt/media/image11.svg>
</file>

<file path=ppt/media/image12.jpeg>
</file>

<file path=ppt/media/image13.jpeg>
</file>

<file path=ppt/media/image14.jpeg>
</file>

<file path=ppt/media/image15.pn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3.xml"/><Relationship Id="rId7" Type="http://schemas.openxmlformats.org/officeDocument/2006/relationships/slide" Target="slide8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7.sv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slide" Target="slide2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6396683" y="5129212"/>
            <a:ext cx="10287000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" name="Freeform 3"/>
          <p:cNvSpPr/>
          <p:nvPr/>
        </p:nvSpPr>
        <p:spPr>
          <a:xfrm>
            <a:off x="11554470" y="0"/>
            <a:ext cx="6733530" cy="10287000"/>
          </a:xfrm>
          <a:custGeom>
            <a:avLst/>
            <a:gdLst/>
            <a:ahLst/>
            <a:cxnLst/>
            <a:rect l="l" t="t" r="r" b="b"/>
            <a:pathLst>
              <a:path w="6733530" h="10287000">
                <a:moveTo>
                  <a:pt x="0" y="0"/>
                </a:moveTo>
                <a:lnTo>
                  <a:pt x="6733530" y="0"/>
                </a:lnTo>
                <a:lnTo>
                  <a:pt x="673353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24" r="-924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756024" y="1005819"/>
            <a:ext cx="5482976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76"/>
              </a:lnSpc>
            </a:pP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Ứng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dụng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đặt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món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ăn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trực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tuyến</a:t>
            </a:r>
            <a:endParaRPr lang="en-US" sz="2400" dirty="0">
              <a:solidFill>
                <a:srgbClr val="000000"/>
              </a:solidFill>
              <a:latin typeface="Muli"/>
            </a:endParaRPr>
          </a:p>
        </p:txBody>
      </p:sp>
      <p:sp>
        <p:nvSpPr>
          <p:cNvPr id="7" name="AutoShape 7"/>
          <p:cNvSpPr/>
          <p:nvPr/>
        </p:nvSpPr>
        <p:spPr>
          <a:xfrm rot="-10800000">
            <a:off x="0" y="1850953"/>
            <a:ext cx="11554470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1469146" y="8021272"/>
            <a:ext cx="5769125" cy="1329679"/>
            <a:chOff x="0" y="0"/>
            <a:chExt cx="7692167" cy="1772906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7692167" cy="1772906"/>
              <a:chOff x="0" y="0"/>
              <a:chExt cx="36584630" cy="8432097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72390" y="72390"/>
                <a:ext cx="36439850" cy="8287318"/>
              </a:xfrm>
              <a:custGeom>
                <a:avLst/>
                <a:gdLst/>
                <a:ahLst/>
                <a:cxnLst/>
                <a:rect l="l" t="t" r="r" b="b"/>
                <a:pathLst>
                  <a:path w="36439850" h="8287318">
                    <a:moveTo>
                      <a:pt x="0" y="0"/>
                    </a:moveTo>
                    <a:lnTo>
                      <a:pt x="36439850" y="0"/>
                    </a:lnTo>
                    <a:lnTo>
                      <a:pt x="36439850" y="8287318"/>
                    </a:lnTo>
                    <a:lnTo>
                      <a:pt x="0" y="828731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1FD87"/>
              </a:solidFill>
            </p:spPr>
          </p:sp>
          <p:sp>
            <p:nvSpPr>
              <p:cNvPr id="11" name="Freeform 11"/>
              <p:cNvSpPr/>
              <p:nvPr/>
            </p:nvSpPr>
            <p:spPr>
              <a:xfrm>
                <a:off x="0" y="0"/>
                <a:ext cx="36584629" cy="8432097"/>
              </a:xfrm>
              <a:custGeom>
                <a:avLst/>
                <a:gdLst/>
                <a:ahLst/>
                <a:cxnLst/>
                <a:rect l="l" t="t" r="r" b="b"/>
                <a:pathLst>
                  <a:path w="36584629" h="8432097">
                    <a:moveTo>
                      <a:pt x="36439850" y="8287317"/>
                    </a:moveTo>
                    <a:lnTo>
                      <a:pt x="36584629" y="8287317"/>
                    </a:lnTo>
                    <a:lnTo>
                      <a:pt x="36584629" y="8432097"/>
                    </a:lnTo>
                    <a:lnTo>
                      <a:pt x="36439850" y="8432097"/>
                    </a:lnTo>
                    <a:lnTo>
                      <a:pt x="36439850" y="8287317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8287317"/>
                    </a:lnTo>
                    <a:lnTo>
                      <a:pt x="0" y="8287317"/>
                    </a:lnTo>
                    <a:lnTo>
                      <a:pt x="0" y="144780"/>
                    </a:lnTo>
                    <a:close/>
                    <a:moveTo>
                      <a:pt x="0" y="8287317"/>
                    </a:moveTo>
                    <a:lnTo>
                      <a:pt x="144780" y="8287317"/>
                    </a:lnTo>
                    <a:lnTo>
                      <a:pt x="144780" y="8432097"/>
                    </a:lnTo>
                    <a:lnTo>
                      <a:pt x="0" y="8432097"/>
                    </a:lnTo>
                    <a:lnTo>
                      <a:pt x="0" y="8287317"/>
                    </a:lnTo>
                    <a:close/>
                    <a:moveTo>
                      <a:pt x="36439850" y="144780"/>
                    </a:moveTo>
                    <a:lnTo>
                      <a:pt x="36584629" y="144780"/>
                    </a:lnTo>
                    <a:lnTo>
                      <a:pt x="36584629" y="8287317"/>
                    </a:lnTo>
                    <a:lnTo>
                      <a:pt x="36439850" y="8287317"/>
                    </a:lnTo>
                    <a:lnTo>
                      <a:pt x="36439850" y="144780"/>
                    </a:lnTo>
                    <a:close/>
                    <a:moveTo>
                      <a:pt x="144780" y="8287317"/>
                    </a:moveTo>
                    <a:lnTo>
                      <a:pt x="36439850" y="8287317"/>
                    </a:lnTo>
                    <a:lnTo>
                      <a:pt x="36439850" y="8432097"/>
                    </a:lnTo>
                    <a:lnTo>
                      <a:pt x="144780" y="8432097"/>
                    </a:lnTo>
                    <a:lnTo>
                      <a:pt x="144780" y="8287317"/>
                    </a:lnTo>
                    <a:close/>
                    <a:moveTo>
                      <a:pt x="36439850" y="0"/>
                    </a:moveTo>
                    <a:lnTo>
                      <a:pt x="36584629" y="0"/>
                    </a:lnTo>
                    <a:lnTo>
                      <a:pt x="36584629" y="144780"/>
                    </a:lnTo>
                    <a:lnTo>
                      <a:pt x="36439850" y="144780"/>
                    </a:lnTo>
                    <a:lnTo>
                      <a:pt x="36439850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36439850" y="0"/>
                    </a:lnTo>
                    <a:lnTo>
                      <a:pt x="36439850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12" name="TextBox 12"/>
            <p:cNvSpPr txBox="1"/>
            <p:nvPr/>
          </p:nvSpPr>
          <p:spPr>
            <a:xfrm>
              <a:off x="556221" y="387019"/>
              <a:ext cx="6103188" cy="9948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62"/>
                </a:lnSpc>
                <a:spcBef>
                  <a:spcPct val="0"/>
                </a:spcBef>
              </a:pPr>
              <a:r>
                <a:rPr lang="vi-VN" sz="2400" dirty="0">
                  <a:latin typeface="+mj-lt"/>
                </a:rPr>
                <a:t>"Đặt món dễ dàng - thưởng thức hương vị tuyệt vời!"</a:t>
              </a:r>
              <a:endParaRPr lang="en-US" sz="2116" spc="-31" dirty="0">
                <a:solidFill>
                  <a:srgbClr val="000000"/>
                </a:solidFill>
                <a:latin typeface="+mj-lt"/>
              </a:endParaRPr>
            </a:p>
          </p:txBody>
        </p:sp>
        <p:sp>
          <p:nvSpPr>
            <p:cNvPr id="13" name="AutoShape 13"/>
            <p:cNvSpPr/>
            <p:nvPr/>
          </p:nvSpPr>
          <p:spPr>
            <a:xfrm>
              <a:off x="6538126" y="886453"/>
              <a:ext cx="696812" cy="0"/>
            </a:xfrm>
            <a:prstGeom prst="line">
              <a:avLst/>
            </a:prstGeom>
            <a:ln w="40408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</p:grpSp>
      <p:sp>
        <p:nvSpPr>
          <p:cNvPr id="14" name="TextBox 14"/>
          <p:cNvSpPr txBox="1"/>
          <p:nvPr/>
        </p:nvSpPr>
        <p:spPr>
          <a:xfrm>
            <a:off x="1469146" y="3215445"/>
            <a:ext cx="8091841" cy="3617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067"/>
              </a:lnSpc>
            </a:pPr>
            <a:r>
              <a:rPr lang="en-US" sz="13025" dirty="0" err="1">
                <a:solidFill>
                  <a:srgbClr val="000000"/>
                </a:solidFill>
                <a:latin typeface="Asap"/>
              </a:rPr>
              <a:t>Giới</a:t>
            </a:r>
            <a:r>
              <a:rPr lang="en-US" sz="13025" dirty="0">
                <a:solidFill>
                  <a:srgbClr val="000000"/>
                </a:solidFill>
                <a:latin typeface="Asap"/>
              </a:rPr>
              <a:t> </a:t>
            </a:r>
            <a:r>
              <a:rPr lang="en-US" sz="13025" dirty="0" err="1">
                <a:solidFill>
                  <a:srgbClr val="000000"/>
                </a:solidFill>
                <a:latin typeface="Asap"/>
              </a:rPr>
              <a:t>thiệu</a:t>
            </a:r>
            <a:endParaRPr lang="en-US" sz="13025" dirty="0">
              <a:solidFill>
                <a:srgbClr val="000000"/>
              </a:solidFill>
              <a:latin typeface="Asap"/>
            </a:endParaRPr>
          </a:p>
          <a:p>
            <a:pPr>
              <a:lnSpc>
                <a:spcPts val="14067"/>
              </a:lnSpc>
            </a:pPr>
            <a:r>
              <a:rPr lang="en-US" sz="13025" dirty="0">
                <a:solidFill>
                  <a:srgbClr val="000000"/>
                </a:solidFill>
                <a:latin typeface="Asap Medium Italics"/>
              </a:rPr>
              <a:t>Project2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1D8851B-4C9E-D155-DF6C-FA99715F70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4288"/>
            <a:ext cx="1714649" cy="187665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3888" b="-13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3282642"/>
            <a:chOff x="0" y="0"/>
            <a:chExt cx="109159987" cy="22077631"/>
          </a:xfrm>
        </p:grpSpPr>
        <p:sp>
          <p:nvSpPr>
            <p:cNvPr id="4" name="Freeform 4"/>
            <p:cNvSpPr/>
            <p:nvPr/>
          </p:nvSpPr>
          <p:spPr>
            <a:xfrm>
              <a:off x="72390" y="72390"/>
              <a:ext cx="109015203" cy="21932851"/>
            </a:xfrm>
            <a:custGeom>
              <a:avLst/>
              <a:gdLst/>
              <a:ahLst/>
              <a:cxnLst/>
              <a:rect l="l" t="t" r="r" b="b"/>
              <a:pathLst>
                <a:path w="109015203" h="21932851">
                  <a:moveTo>
                    <a:pt x="0" y="0"/>
                  </a:moveTo>
                  <a:lnTo>
                    <a:pt x="109015203" y="0"/>
                  </a:lnTo>
                  <a:lnTo>
                    <a:pt x="109015203" y="21932851"/>
                  </a:lnTo>
                  <a:lnTo>
                    <a:pt x="0" y="219328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1FD87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109159985" cy="22077631"/>
            </a:xfrm>
            <a:custGeom>
              <a:avLst/>
              <a:gdLst/>
              <a:ahLst/>
              <a:cxnLst/>
              <a:rect l="l" t="t" r="r" b="b"/>
              <a:pathLst>
                <a:path w="109159985" h="22077631">
                  <a:moveTo>
                    <a:pt x="109015212" y="21932852"/>
                  </a:moveTo>
                  <a:lnTo>
                    <a:pt x="109159985" y="21932852"/>
                  </a:lnTo>
                  <a:lnTo>
                    <a:pt x="109159985" y="22077631"/>
                  </a:lnTo>
                  <a:lnTo>
                    <a:pt x="109015212" y="22077631"/>
                  </a:lnTo>
                  <a:lnTo>
                    <a:pt x="109015212" y="21932852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21932852"/>
                  </a:lnTo>
                  <a:lnTo>
                    <a:pt x="0" y="21932852"/>
                  </a:lnTo>
                  <a:lnTo>
                    <a:pt x="0" y="144780"/>
                  </a:lnTo>
                  <a:close/>
                  <a:moveTo>
                    <a:pt x="0" y="21932852"/>
                  </a:moveTo>
                  <a:lnTo>
                    <a:pt x="144780" y="21932852"/>
                  </a:lnTo>
                  <a:lnTo>
                    <a:pt x="144780" y="22077631"/>
                  </a:lnTo>
                  <a:lnTo>
                    <a:pt x="0" y="22077631"/>
                  </a:lnTo>
                  <a:lnTo>
                    <a:pt x="0" y="21932852"/>
                  </a:lnTo>
                  <a:close/>
                  <a:moveTo>
                    <a:pt x="109015212" y="144780"/>
                  </a:moveTo>
                  <a:lnTo>
                    <a:pt x="109159985" y="144780"/>
                  </a:lnTo>
                  <a:lnTo>
                    <a:pt x="109159985" y="21932852"/>
                  </a:lnTo>
                  <a:lnTo>
                    <a:pt x="109015212" y="21932852"/>
                  </a:lnTo>
                  <a:lnTo>
                    <a:pt x="109015212" y="144780"/>
                  </a:lnTo>
                  <a:close/>
                  <a:moveTo>
                    <a:pt x="144780" y="21932852"/>
                  </a:moveTo>
                  <a:lnTo>
                    <a:pt x="109015212" y="21932852"/>
                  </a:lnTo>
                  <a:lnTo>
                    <a:pt x="109015212" y="22077631"/>
                  </a:lnTo>
                  <a:lnTo>
                    <a:pt x="144780" y="22077631"/>
                  </a:lnTo>
                  <a:lnTo>
                    <a:pt x="144780" y="21932852"/>
                  </a:lnTo>
                  <a:close/>
                  <a:moveTo>
                    <a:pt x="109015212" y="0"/>
                  </a:moveTo>
                  <a:lnTo>
                    <a:pt x="109159985" y="0"/>
                  </a:lnTo>
                  <a:lnTo>
                    <a:pt x="109159985" y="144780"/>
                  </a:lnTo>
                  <a:lnTo>
                    <a:pt x="109015212" y="144780"/>
                  </a:lnTo>
                  <a:lnTo>
                    <a:pt x="109015212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09015212" y="0"/>
                  </a:lnTo>
                  <a:lnTo>
                    <a:pt x="109015212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28700" y="4173114"/>
            <a:ext cx="16230600" cy="5085186"/>
            <a:chOff x="0" y="0"/>
            <a:chExt cx="109159987" cy="34200756"/>
          </a:xfrm>
        </p:grpSpPr>
        <p:sp>
          <p:nvSpPr>
            <p:cNvPr id="7" name="Freeform 7"/>
            <p:cNvSpPr/>
            <p:nvPr/>
          </p:nvSpPr>
          <p:spPr>
            <a:xfrm>
              <a:off x="72390" y="72390"/>
              <a:ext cx="109015203" cy="34055976"/>
            </a:xfrm>
            <a:custGeom>
              <a:avLst/>
              <a:gdLst/>
              <a:ahLst/>
              <a:cxnLst/>
              <a:rect l="l" t="t" r="r" b="b"/>
              <a:pathLst>
                <a:path w="109015203" h="34055976">
                  <a:moveTo>
                    <a:pt x="0" y="0"/>
                  </a:moveTo>
                  <a:lnTo>
                    <a:pt x="109015203" y="0"/>
                  </a:lnTo>
                  <a:lnTo>
                    <a:pt x="109015203" y="34055976"/>
                  </a:lnTo>
                  <a:lnTo>
                    <a:pt x="0" y="340559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BF3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09159985" cy="34200756"/>
            </a:xfrm>
            <a:custGeom>
              <a:avLst/>
              <a:gdLst/>
              <a:ahLst/>
              <a:cxnLst/>
              <a:rect l="l" t="t" r="r" b="b"/>
              <a:pathLst>
                <a:path w="109159985" h="34200756">
                  <a:moveTo>
                    <a:pt x="109015212" y="34055977"/>
                  </a:moveTo>
                  <a:lnTo>
                    <a:pt x="109159985" y="34055977"/>
                  </a:lnTo>
                  <a:lnTo>
                    <a:pt x="109159985" y="34200756"/>
                  </a:lnTo>
                  <a:lnTo>
                    <a:pt x="109015212" y="34200756"/>
                  </a:lnTo>
                  <a:lnTo>
                    <a:pt x="109015212" y="34055977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34055977"/>
                  </a:lnTo>
                  <a:lnTo>
                    <a:pt x="0" y="34055977"/>
                  </a:lnTo>
                  <a:lnTo>
                    <a:pt x="0" y="144780"/>
                  </a:lnTo>
                  <a:close/>
                  <a:moveTo>
                    <a:pt x="0" y="34055977"/>
                  </a:moveTo>
                  <a:lnTo>
                    <a:pt x="144780" y="34055977"/>
                  </a:lnTo>
                  <a:lnTo>
                    <a:pt x="144780" y="34200756"/>
                  </a:lnTo>
                  <a:lnTo>
                    <a:pt x="0" y="34200756"/>
                  </a:lnTo>
                  <a:lnTo>
                    <a:pt x="0" y="34055977"/>
                  </a:lnTo>
                  <a:close/>
                  <a:moveTo>
                    <a:pt x="109015212" y="144780"/>
                  </a:moveTo>
                  <a:lnTo>
                    <a:pt x="109159985" y="144780"/>
                  </a:lnTo>
                  <a:lnTo>
                    <a:pt x="109159985" y="34055977"/>
                  </a:lnTo>
                  <a:lnTo>
                    <a:pt x="109015212" y="34055977"/>
                  </a:lnTo>
                  <a:lnTo>
                    <a:pt x="109015212" y="144780"/>
                  </a:lnTo>
                  <a:close/>
                  <a:moveTo>
                    <a:pt x="144780" y="34055977"/>
                  </a:moveTo>
                  <a:lnTo>
                    <a:pt x="109015212" y="34055977"/>
                  </a:lnTo>
                  <a:lnTo>
                    <a:pt x="109015212" y="34200756"/>
                  </a:lnTo>
                  <a:lnTo>
                    <a:pt x="144780" y="34200756"/>
                  </a:lnTo>
                  <a:lnTo>
                    <a:pt x="144780" y="34055977"/>
                  </a:lnTo>
                  <a:close/>
                  <a:moveTo>
                    <a:pt x="109015212" y="0"/>
                  </a:moveTo>
                  <a:lnTo>
                    <a:pt x="109159985" y="0"/>
                  </a:lnTo>
                  <a:lnTo>
                    <a:pt x="109159985" y="144780"/>
                  </a:lnTo>
                  <a:lnTo>
                    <a:pt x="109015212" y="144780"/>
                  </a:lnTo>
                  <a:lnTo>
                    <a:pt x="109015212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09015212" y="0"/>
                  </a:lnTo>
                  <a:lnTo>
                    <a:pt x="109015212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2548077" y="2017039"/>
            <a:ext cx="6994023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900"/>
              </a:lnSpc>
            </a:pPr>
            <a:r>
              <a:rPr lang="en-US" sz="9000">
                <a:solidFill>
                  <a:srgbClr val="000000"/>
                </a:solidFill>
                <a:latin typeface="Asap"/>
              </a:rPr>
              <a:t>Chương trình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548077" y="5005238"/>
            <a:ext cx="264926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>
              <a:lnSpc>
                <a:spcPts val="3500"/>
              </a:lnSpc>
              <a:buFont typeface="Arial"/>
              <a:buChar char="•"/>
            </a:pP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Giới</a:t>
            </a: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thiệu</a:t>
            </a:r>
            <a:endParaRPr lang="en-US" sz="2500" u="sng" dirty="0">
              <a:solidFill>
                <a:schemeClr val="tx2">
                  <a:lumMod val="60000"/>
                  <a:lumOff val="40000"/>
                </a:schemeClr>
              </a:solidFill>
              <a:latin typeface="Muli"/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548077" y="6961590"/>
            <a:ext cx="264926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>
              <a:lnSpc>
                <a:spcPts val="3500"/>
              </a:lnSpc>
              <a:buFont typeface="Arial"/>
              <a:buChar char="•"/>
            </a:pP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Sứ</a:t>
            </a: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mệnh</a:t>
            </a:r>
            <a:endParaRPr lang="en-US" sz="2500" u="sng" dirty="0">
              <a:solidFill>
                <a:schemeClr val="tx2">
                  <a:lumMod val="60000"/>
                  <a:lumOff val="40000"/>
                </a:schemeClr>
              </a:solidFill>
              <a:latin typeface="Muli"/>
              <a:hlinkClick r:id="rId4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548077" y="7939766"/>
            <a:ext cx="264926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>
              <a:lnSpc>
                <a:spcPts val="3500"/>
              </a:lnSpc>
              <a:buFont typeface="Arial"/>
              <a:buChar char="•"/>
            </a:pP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Giá</a:t>
            </a: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trị</a:t>
            </a:r>
            <a:endParaRPr lang="en-US" sz="2500" u="sng" dirty="0">
              <a:solidFill>
                <a:schemeClr val="tx2">
                  <a:lumMod val="60000"/>
                  <a:lumOff val="40000"/>
                </a:schemeClr>
              </a:solidFill>
              <a:latin typeface="Muli"/>
              <a:hlinkClick r:id="rId5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548077" y="5983414"/>
            <a:ext cx="2649260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>
              <a:lnSpc>
                <a:spcPts val="3500"/>
              </a:lnSpc>
              <a:buFont typeface="Arial"/>
              <a:buChar char="•"/>
            </a:pP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Liên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hệ</a:t>
            </a:r>
            <a:endParaRPr lang="en-US" sz="2500" u="sng" dirty="0">
              <a:solidFill>
                <a:schemeClr val="tx2">
                  <a:lumMod val="60000"/>
                  <a:lumOff val="40000"/>
                </a:schemeClr>
              </a:solidFill>
              <a:latin typeface="Muli"/>
              <a:hlinkClick r:id="rId7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6755548" y="5005238"/>
            <a:ext cx="4157203" cy="421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>
              <a:lnSpc>
                <a:spcPts val="3500"/>
              </a:lnSpc>
              <a:buFont typeface="Arial"/>
              <a:buChar char="•"/>
            </a:pP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Mục</a:t>
            </a: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tiêu</a:t>
            </a: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và</a:t>
            </a: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Chiến</a:t>
            </a: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lược</a:t>
            </a:r>
            <a:endParaRPr lang="en-US" sz="2500" u="sng" dirty="0">
              <a:solidFill>
                <a:schemeClr val="tx2">
                  <a:lumMod val="60000"/>
                  <a:lumOff val="40000"/>
                </a:schemeClr>
              </a:solidFill>
              <a:latin typeface="Muli"/>
              <a:hlinkClick r:id="rId8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C87FF7-62E7-711B-3C1A-3127BFDB78EF}"/>
              </a:ext>
            </a:extLst>
          </p:cNvPr>
          <p:cNvSpPr txBox="1"/>
          <p:nvPr/>
        </p:nvSpPr>
        <p:spPr>
          <a:xfrm>
            <a:off x="6739397" y="5905500"/>
            <a:ext cx="4157203" cy="421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>
              <a:lnSpc>
                <a:spcPts val="3500"/>
              </a:lnSpc>
              <a:buFont typeface="Arial"/>
              <a:buChar char="•"/>
            </a:pPr>
            <a:endParaRPr lang="en-US" sz="2500" u="sng" dirty="0">
              <a:solidFill>
                <a:schemeClr val="tx2">
                  <a:lumMod val="60000"/>
                  <a:lumOff val="40000"/>
                </a:schemeClr>
              </a:solidFill>
              <a:latin typeface="Muli"/>
              <a:hlinkClick r:id="rId8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6698702E-7894-B4C1-9CF5-4740BCCF1950}"/>
              </a:ext>
            </a:extLst>
          </p:cNvPr>
          <p:cNvSpPr txBox="1"/>
          <p:nvPr/>
        </p:nvSpPr>
        <p:spPr>
          <a:xfrm>
            <a:off x="6739397" y="5941431"/>
            <a:ext cx="4157203" cy="4212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51" lvl="1" indent="-269876">
              <a:lnSpc>
                <a:spcPts val="3500"/>
              </a:lnSpc>
              <a:buFont typeface="Arial"/>
              <a:buChar char="•"/>
            </a:pP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Tóm</a:t>
            </a: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tắt</a:t>
            </a: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về</a:t>
            </a: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ứng</a:t>
            </a:r>
            <a:r>
              <a:rPr lang="en-US" sz="2500" u="sng" dirty="0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sz="2500" u="sng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Muli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dụng</a:t>
            </a:r>
            <a:endParaRPr lang="en-US" sz="2500" u="sng" dirty="0">
              <a:solidFill>
                <a:schemeClr val="tx2">
                  <a:lumMod val="60000"/>
                  <a:lumOff val="40000"/>
                </a:schemeClr>
              </a:solidFill>
              <a:latin typeface="Muli"/>
              <a:hlinkClick r:id="rId8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6341052" cy="10287000"/>
          </a:xfrm>
          <a:custGeom>
            <a:avLst/>
            <a:gdLst/>
            <a:ahLst/>
            <a:cxnLst/>
            <a:rect l="l" t="t" r="r" b="b"/>
            <a:pathLst>
              <a:path w="6341052" h="10287000">
                <a:moveTo>
                  <a:pt x="0" y="0"/>
                </a:moveTo>
                <a:lnTo>
                  <a:pt x="6341052" y="0"/>
                </a:lnTo>
                <a:lnTo>
                  <a:pt x="634105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8987" r="-64355"/>
            </a:stretch>
          </a:blipFill>
        </p:spPr>
      </p:sp>
      <p:sp>
        <p:nvSpPr>
          <p:cNvPr id="3" name="AutoShape 3"/>
          <p:cNvSpPr/>
          <p:nvPr/>
        </p:nvSpPr>
        <p:spPr>
          <a:xfrm rot="-5400000">
            <a:off x="1211839" y="5129212"/>
            <a:ext cx="10287000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8477190" y="3615914"/>
            <a:ext cx="7137295" cy="3691994"/>
            <a:chOff x="0" y="-19051"/>
            <a:chExt cx="9516393" cy="4922659"/>
          </a:xfrm>
        </p:grpSpPr>
        <p:sp>
          <p:nvSpPr>
            <p:cNvPr id="5" name="TextBox 5"/>
            <p:cNvSpPr txBox="1"/>
            <p:nvPr/>
          </p:nvSpPr>
          <p:spPr>
            <a:xfrm>
              <a:off x="0" y="3747696"/>
              <a:ext cx="9516393" cy="11559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35"/>
                </a:lnSpc>
              </a:pP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"</a:t>
              </a:r>
              <a:r>
                <a:rPr lang="en-US" sz="2525" dirty="0" err="1">
                  <a:solidFill>
                    <a:srgbClr val="000000"/>
                  </a:solidFill>
                  <a:latin typeface="Muli"/>
                </a:rPr>
                <a:t>Với</a:t>
              </a: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525" dirty="0" err="1">
                  <a:solidFill>
                    <a:srgbClr val="000000"/>
                  </a:solidFill>
                  <a:latin typeface="Muli"/>
                </a:rPr>
                <a:t>mỗi</a:t>
              </a: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525" dirty="0" err="1">
                  <a:solidFill>
                    <a:srgbClr val="000000"/>
                  </a:solidFill>
                  <a:latin typeface="Muli"/>
                </a:rPr>
                <a:t>lần</a:t>
              </a: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525" dirty="0" err="1">
                  <a:solidFill>
                    <a:srgbClr val="000000"/>
                  </a:solidFill>
                  <a:latin typeface="Muli"/>
                </a:rPr>
                <a:t>nhấp</a:t>
              </a: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525" dirty="0" err="1">
                  <a:solidFill>
                    <a:srgbClr val="000000"/>
                  </a:solidFill>
                  <a:latin typeface="Muli"/>
                </a:rPr>
                <a:t>chuột</a:t>
              </a: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, </a:t>
              </a:r>
              <a:r>
                <a:rPr lang="en-US" sz="2525" dirty="0" err="1">
                  <a:solidFill>
                    <a:srgbClr val="000000"/>
                  </a:solidFill>
                  <a:latin typeface="Muli"/>
                </a:rPr>
                <a:t>món</a:t>
              </a: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525" dirty="0" err="1">
                  <a:solidFill>
                    <a:srgbClr val="000000"/>
                  </a:solidFill>
                  <a:latin typeface="Muli"/>
                </a:rPr>
                <a:t>ngon</a:t>
              </a: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525" dirty="0" err="1">
                  <a:solidFill>
                    <a:srgbClr val="000000"/>
                  </a:solidFill>
                  <a:latin typeface="Muli"/>
                </a:rPr>
                <a:t>sẽ</a:t>
              </a: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525" dirty="0" err="1">
                  <a:solidFill>
                    <a:srgbClr val="000000"/>
                  </a:solidFill>
                  <a:latin typeface="Muli"/>
                </a:rPr>
                <a:t>đến</a:t>
              </a: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525" dirty="0" err="1">
                  <a:solidFill>
                    <a:srgbClr val="000000"/>
                  </a:solidFill>
                  <a:latin typeface="Muli"/>
                </a:rPr>
                <a:t>tận</a:t>
              </a: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525" dirty="0" err="1">
                  <a:solidFill>
                    <a:srgbClr val="000000"/>
                  </a:solidFill>
                  <a:latin typeface="Muli"/>
                </a:rPr>
                <a:t>cửa</a:t>
              </a:r>
              <a:r>
                <a:rPr lang="en-US" sz="2525" dirty="0">
                  <a:solidFill>
                    <a:srgbClr val="000000"/>
                  </a:solidFill>
                  <a:latin typeface="Muli"/>
                </a:rPr>
                <a:t>!"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9051"/>
              <a:ext cx="9516393" cy="32829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8000" dirty="0" err="1">
                  <a:solidFill>
                    <a:srgbClr val="000000"/>
                  </a:solidFill>
                  <a:latin typeface="Asap Bold Italics"/>
                </a:rPr>
                <a:t>Giới</a:t>
              </a:r>
              <a:r>
                <a:rPr lang="en-US" sz="8000" dirty="0">
                  <a:solidFill>
                    <a:srgbClr val="000000"/>
                  </a:solidFill>
                  <a:latin typeface="Asap Bold Italics"/>
                </a:rPr>
                <a:t> </a:t>
              </a:r>
              <a:r>
                <a:rPr lang="en-US" sz="8000" dirty="0" err="1">
                  <a:solidFill>
                    <a:srgbClr val="000000"/>
                  </a:solidFill>
                  <a:latin typeface="Asap Bold Italics"/>
                </a:rPr>
                <a:t>thiệu</a:t>
              </a:r>
              <a:endParaRPr lang="en-US" sz="8000" dirty="0">
                <a:solidFill>
                  <a:srgbClr val="000000"/>
                </a:solidFill>
                <a:latin typeface="Asap Bold Italics"/>
              </a:endParaRPr>
            </a:p>
            <a:p>
              <a:pPr>
                <a:lnSpc>
                  <a:spcPts val="9600"/>
                </a:lnSpc>
              </a:pPr>
              <a:r>
                <a:rPr lang="en-US" sz="8000" dirty="0" err="1">
                  <a:solidFill>
                    <a:srgbClr val="000000"/>
                  </a:solidFill>
                  <a:latin typeface="Asap Bold Italics"/>
                </a:rPr>
                <a:t>về</a:t>
              </a:r>
              <a:r>
                <a:rPr lang="en-US" sz="8000" dirty="0">
                  <a:solidFill>
                    <a:srgbClr val="000000"/>
                  </a:solidFill>
                  <a:latin typeface="Asap Bold Italics"/>
                </a:rPr>
                <a:t> </a:t>
              </a:r>
              <a:r>
                <a:rPr lang="en-US" sz="8000" dirty="0" err="1">
                  <a:solidFill>
                    <a:srgbClr val="000000"/>
                  </a:solidFill>
                  <a:latin typeface="Asap Bold Italics"/>
                </a:rPr>
                <a:t>NpnFood</a:t>
              </a:r>
              <a:endParaRPr lang="en-US" sz="8000" dirty="0">
                <a:solidFill>
                  <a:srgbClr val="000000"/>
                </a:solidFill>
                <a:latin typeface="Asap Bold Italics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166890" y="1043499"/>
            <a:ext cx="3092410" cy="593214"/>
            <a:chOff x="0" y="0"/>
            <a:chExt cx="4123214" cy="790952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4123214" cy="790952"/>
              <a:chOff x="0" y="0"/>
              <a:chExt cx="26849966" cy="5150601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72390" y="72390"/>
                <a:ext cx="26705188" cy="5005821"/>
              </a:xfrm>
              <a:custGeom>
                <a:avLst/>
                <a:gdLst/>
                <a:ahLst/>
                <a:cxnLst/>
                <a:rect l="l" t="t" r="r" b="b"/>
                <a:pathLst>
                  <a:path w="26705188" h="5005821">
                    <a:moveTo>
                      <a:pt x="0" y="0"/>
                    </a:moveTo>
                    <a:lnTo>
                      <a:pt x="26705188" y="0"/>
                    </a:lnTo>
                    <a:lnTo>
                      <a:pt x="26705188" y="5005821"/>
                    </a:lnTo>
                    <a:lnTo>
                      <a:pt x="0" y="500582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1FD87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0" y="0"/>
                <a:ext cx="26849967" cy="5150600"/>
              </a:xfrm>
              <a:custGeom>
                <a:avLst/>
                <a:gdLst/>
                <a:ahLst/>
                <a:cxnLst/>
                <a:rect l="l" t="t" r="r" b="b"/>
                <a:pathLst>
                  <a:path w="26849967" h="5150600">
                    <a:moveTo>
                      <a:pt x="26705185" y="5005820"/>
                    </a:moveTo>
                    <a:lnTo>
                      <a:pt x="26849967" y="5005820"/>
                    </a:lnTo>
                    <a:lnTo>
                      <a:pt x="26849967" y="5150600"/>
                    </a:lnTo>
                    <a:lnTo>
                      <a:pt x="26705185" y="5150600"/>
                    </a:lnTo>
                    <a:lnTo>
                      <a:pt x="26705185" y="5005820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5005820"/>
                    </a:lnTo>
                    <a:lnTo>
                      <a:pt x="0" y="5005820"/>
                    </a:lnTo>
                    <a:lnTo>
                      <a:pt x="0" y="144780"/>
                    </a:lnTo>
                    <a:close/>
                    <a:moveTo>
                      <a:pt x="0" y="5005820"/>
                    </a:moveTo>
                    <a:lnTo>
                      <a:pt x="144780" y="5005820"/>
                    </a:lnTo>
                    <a:lnTo>
                      <a:pt x="144780" y="5150600"/>
                    </a:lnTo>
                    <a:lnTo>
                      <a:pt x="0" y="5150600"/>
                    </a:lnTo>
                    <a:lnTo>
                      <a:pt x="0" y="5005820"/>
                    </a:lnTo>
                    <a:close/>
                    <a:moveTo>
                      <a:pt x="26705185" y="144780"/>
                    </a:moveTo>
                    <a:lnTo>
                      <a:pt x="26849967" y="144780"/>
                    </a:lnTo>
                    <a:lnTo>
                      <a:pt x="26849967" y="5005820"/>
                    </a:lnTo>
                    <a:lnTo>
                      <a:pt x="26705185" y="5005820"/>
                    </a:lnTo>
                    <a:lnTo>
                      <a:pt x="26705185" y="144780"/>
                    </a:lnTo>
                    <a:close/>
                    <a:moveTo>
                      <a:pt x="144780" y="5005820"/>
                    </a:moveTo>
                    <a:lnTo>
                      <a:pt x="26705185" y="5005820"/>
                    </a:lnTo>
                    <a:lnTo>
                      <a:pt x="26705185" y="5150600"/>
                    </a:lnTo>
                    <a:lnTo>
                      <a:pt x="144780" y="5150600"/>
                    </a:lnTo>
                    <a:lnTo>
                      <a:pt x="144780" y="5005820"/>
                    </a:lnTo>
                    <a:close/>
                    <a:moveTo>
                      <a:pt x="26705185" y="0"/>
                    </a:moveTo>
                    <a:lnTo>
                      <a:pt x="26849967" y="0"/>
                    </a:lnTo>
                    <a:lnTo>
                      <a:pt x="26849967" y="144780"/>
                    </a:lnTo>
                    <a:lnTo>
                      <a:pt x="26705185" y="144780"/>
                    </a:lnTo>
                    <a:lnTo>
                      <a:pt x="26705185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26705185" y="0"/>
                    </a:lnTo>
                    <a:lnTo>
                      <a:pt x="26705185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613321" y="240630"/>
              <a:ext cx="3193255" cy="2906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897"/>
                </a:lnSpc>
                <a:spcBef>
                  <a:spcPct val="0"/>
                </a:spcBef>
              </a:pPr>
              <a:r>
                <a:rPr lang="en-US" sz="1355" u="sng" spc="-5">
                  <a:solidFill>
                    <a:srgbClr val="000000"/>
                  </a:solidFill>
                  <a:latin typeface="Muli"/>
                  <a:hlinkClick r:id="rId3" action="ppaction://hlinksldjump"/>
                </a:rPr>
                <a:t>Quay lại </a:t>
              </a:r>
              <a:r>
                <a:rPr lang="en-US" sz="1355" u="sng" spc="-5">
                  <a:solidFill>
                    <a:srgbClr val="000000"/>
                  </a:solidFill>
                  <a:latin typeface="Muli Semi-Bold"/>
                  <a:hlinkClick r:id="rId3" action="ppaction://hlinksldjump"/>
                </a:rPr>
                <a:t>Trang Chương trình</a:t>
              </a:r>
            </a:p>
          </p:txBody>
        </p:sp>
        <p:sp>
          <p:nvSpPr>
            <p:cNvPr id="12" name="AutoShape 12"/>
            <p:cNvSpPr/>
            <p:nvPr/>
          </p:nvSpPr>
          <p:spPr>
            <a:xfrm flipH="1">
              <a:off x="236438" y="408176"/>
              <a:ext cx="359588" cy="0"/>
            </a:xfrm>
            <a:prstGeom prst="line">
              <a:avLst/>
            </a:prstGeom>
            <a:ln w="25400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78" t="-84469" b="-84469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7903926"/>
            <a:chOff x="0" y="0"/>
            <a:chExt cx="109159987" cy="53158381"/>
          </a:xfrm>
        </p:grpSpPr>
        <p:sp>
          <p:nvSpPr>
            <p:cNvPr id="4" name="Freeform 4"/>
            <p:cNvSpPr/>
            <p:nvPr/>
          </p:nvSpPr>
          <p:spPr>
            <a:xfrm>
              <a:off x="72390" y="72390"/>
              <a:ext cx="109015203" cy="53013604"/>
            </a:xfrm>
            <a:custGeom>
              <a:avLst/>
              <a:gdLst/>
              <a:ahLst/>
              <a:cxnLst/>
              <a:rect l="l" t="t" r="r" b="b"/>
              <a:pathLst>
                <a:path w="109015203" h="53013604">
                  <a:moveTo>
                    <a:pt x="0" y="0"/>
                  </a:moveTo>
                  <a:lnTo>
                    <a:pt x="109015203" y="0"/>
                  </a:lnTo>
                  <a:lnTo>
                    <a:pt x="109015203" y="53013604"/>
                  </a:lnTo>
                  <a:lnTo>
                    <a:pt x="0" y="530136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BF3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109159985" cy="53158380"/>
            </a:xfrm>
            <a:custGeom>
              <a:avLst/>
              <a:gdLst/>
              <a:ahLst/>
              <a:cxnLst/>
              <a:rect l="l" t="t" r="r" b="b"/>
              <a:pathLst>
                <a:path w="109159985" h="53158380">
                  <a:moveTo>
                    <a:pt x="109015212" y="53013601"/>
                  </a:moveTo>
                  <a:lnTo>
                    <a:pt x="109159985" y="53013601"/>
                  </a:lnTo>
                  <a:lnTo>
                    <a:pt x="109159985" y="53158380"/>
                  </a:lnTo>
                  <a:lnTo>
                    <a:pt x="109015212" y="53158380"/>
                  </a:lnTo>
                  <a:lnTo>
                    <a:pt x="109015212" y="53013601"/>
                  </a:lnTo>
                  <a:close/>
                  <a:moveTo>
                    <a:pt x="0" y="144780"/>
                  </a:moveTo>
                  <a:lnTo>
                    <a:pt x="144780" y="144780"/>
                  </a:lnTo>
                  <a:lnTo>
                    <a:pt x="144780" y="53013601"/>
                  </a:lnTo>
                  <a:lnTo>
                    <a:pt x="0" y="53013601"/>
                  </a:lnTo>
                  <a:lnTo>
                    <a:pt x="0" y="144780"/>
                  </a:lnTo>
                  <a:close/>
                  <a:moveTo>
                    <a:pt x="0" y="53013601"/>
                  </a:moveTo>
                  <a:lnTo>
                    <a:pt x="144780" y="53013601"/>
                  </a:lnTo>
                  <a:lnTo>
                    <a:pt x="144780" y="53158380"/>
                  </a:lnTo>
                  <a:lnTo>
                    <a:pt x="0" y="53158380"/>
                  </a:lnTo>
                  <a:lnTo>
                    <a:pt x="0" y="53013601"/>
                  </a:lnTo>
                  <a:close/>
                  <a:moveTo>
                    <a:pt x="109015212" y="144780"/>
                  </a:moveTo>
                  <a:lnTo>
                    <a:pt x="109159985" y="144780"/>
                  </a:lnTo>
                  <a:lnTo>
                    <a:pt x="109159985" y="53013601"/>
                  </a:lnTo>
                  <a:lnTo>
                    <a:pt x="109015212" y="53013601"/>
                  </a:lnTo>
                  <a:lnTo>
                    <a:pt x="109015212" y="144780"/>
                  </a:lnTo>
                  <a:close/>
                  <a:moveTo>
                    <a:pt x="144780" y="53013601"/>
                  </a:moveTo>
                  <a:lnTo>
                    <a:pt x="109015212" y="53013601"/>
                  </a:lnTo>
                  <a:lnTo>
                    <a:pt x="109015212" y="53158380"/>
                  </a:lnTo>
                  <a:lnTo>
                    <a:pt x="144780" y="53158380"/>
                  </a:lnTo>
                  <a:lnTo>
                    <a:pt x="144780" y="53013601"/>
                  </a:lnTo>
                  <a:close/>
                  <a:moveTo>
                    <a:pt x="109015212" y="0"/>
                  </a:moveTo>
                  <a:lnTo>
                    <a:pt x="109159985" y="0"/>
                  </a:lnTo>
                  <a:lnTo>
                    <a:pt x="109159985" y="144780"/>
                  </a:lnTo>
                  <a:lnTo>
                    <a:pt x="109015212" y="144780"/>
                  </a:lnTo>
                  <a:lnTo>
                    <a:pt x="109015212" y="0"/>
                  </a:lnTo>
                  <a:close/>
                  <a:moveTo>
                    <a:pt x="0" y="0"/>
                  </a:moveTo>
                  <a:lnTo>
                    <a:pt x="144780" y="0"/>
                  </a:lnTo>
                  <a:lnTo>
                    <a:pt x="144780" y="144780"/>
                  </a:lnTo>
                  <a:lnTo>
                    <a:pt x="0" y="144780"/>
                  </a:lnTo>
                  <a:lnTo>
                    <a:pt x="0" y="0"/>
                  </a:lnTo>
                  <a:close/>
                  <a:moveTo>
                    <a:pt x="144780" y="0"/>
                  </a:moveTo>
                  <a:lnTo>
                    <a:pt x="109015212" y="0"/>
                  </a:lnTo>
                  <a:lnTo>
                    <a:pt x="109015212" y="144780"/>
                  </a:lnTo>
                  <a:lnTo>
                    <a:pt x="144780" y="144780"/>
                  </a:lnTo>
                  <a:lnTo>
                    <a:pt x="14478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2917878" y="2550382"/>
            <a:ext cx="12452243" cy="5116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269"/>
              </a:lnSpc>
            </a:pPr>
            <a:r>
              <a:rPr lang="en-US" sz="5000" dirty="0"/>
              <a:t>"</a:t>
            </a:r>
            <a:r>
              <a:rPr lang="en-US" sz="5000" dirty="0" err="1"/>
              <a:t>Sứ</a:t>
            </a:r>
            <a:r>
              <a:rPr lang="en-US" sz="5000" dirty="0"/>
              <a:t> </a:t>
            </a:r>
            <a:r>
              <a:rPr lang="en-US" sz="5000" dirty="0" err="1"/>
              <a:t>mệnh</a:t>
            </a:r>
            <a:r>
              <a:rPr lang="en-US" sz="5000" dirty="0"/>
              <a:t> </a:t>
            </a:r>
            <a:r>
              <a:rPr lang="en-US" sz="5000" dirty="0" err="1"/>
              <a:t>của</a:t>
            </a:r>
            <a:r>
              <a:rPr lang="en-US" sz="5000" dirty="0"/>
              <a:t> </a:t>
            </a:r>
            <a:r>
              <a:rPr lang="en-US" sz="5000" dirty="0" err="1"/>
              <a:t>chúng</a:t>
            </a:r>
            <a:r>
              <a:rPr lang="en-US" sz="5000" dirty="0"/>
              <a:t> </a:t>
            </a:r>
            <a:r>
              <a:rPr lang="en-US" sz="5000" dirty="0" err="1"/>
              <a:t>tôi</a:t>
            </a:r>
            <a:r>
              <a:rPr lang="en-US" sz="5000" dirty="0"/>
              <a:t> </a:t>
            </a:r>
            <a:r>
              <a:rPr lang="en-US" sz="5000" dirty="0" err="1"/>
              <a:t>là</a:t>
            </a:r>
            <a:r>
              <a:rPr lang="en-US" sz="5000" dirty="0"/>
              <a:t> </a:t>
            </a:r>
            <a:r>
              <a:rPr lang="en-US" sz="5000" dirty="0" err="1"/>
              <a:t>mang</a:t>
            </a:r>
            <a:r>
              <a:rPr lang="en-US" sz="5000" dirty="0"/>
              <a:t> </a:t>
            </a:r>
            <a:r>
              <a:rPr lang="en-US" sz="5000" dirty="0" err="1"/>
              <a:t>đến</a:t>
            </a:r>
            <a:r>
              <a:rPr lang="en-US" sz="5000" dirty="0"/>
              <a:t> </a:t>
            </a:r>
            <a:r>
              <a:rPr lang="en-US" sz="5000" dirty="0" err="1"/>
              <a:t>trải</a:t>
            </a:r>
            <a:r>
              <a:rPr lang="en-US" sz="5000" dirty="0"/>
              <a:t> </a:t>
            </a:r>
            <a:r>
              <a:rPr lang="en-US" sz="5000" dirty="0" err="1"/>
              <a:t>nghiệm</a:t>
            </a:r>
            <a:r>
              <a:rPr lang="en-US" sz="5000" dirty="0"/>
              <a:t> </a:t>
            </a:r>
            <a:r>
              <a:rPr lang="en-US" sz="5000" dirty="0" err="1"/>
              <a:t>ẩm</a:t>
            </a:r>
            <a:r>
              <a:rPr lang="en-US" sz="5000" dirty="0"/>
              <a:t> </a:t>
            </a:r>
            <a:r>
              <a:rPr lang="en-US" sz="5000" dirty="0" err="1"/>
              <a:t>thực</a:t>
            </a:r>
            <a:r>
              <a:rPr lang="en-US" sz="5000" dirty="0"/>
              <a:t> </a:t>
            </a:r>
            <a:r>
              <a:rPr lang="en-US" sz="5000" dirty="0" err="1"/>
              <a:t>tiện</a:t>
            </a:r>
            <a:r>
              <a:rPr lang="en-US" sz="5000" dirty="0"/>
              <a:t> </a:t>
            </a:r>
            <a:r>
              <a:rPr lang="en-US" sz="5000" dirty="0" err="1"/>
              <a:t>lợi</a:t>
            </a:r>
            <a:r>
              <a:rPr lang="en-US" sz="5000" dirty="0"/>
              <a:t> </a:t>
            </a:r>
            <a:r>
              <a:rPr lang="en-US" sz="5000" dirty="0" err="1"/>
              <a:t>và</a:t>
            </a:r>
            <a:r>
              <a:rPr lang="en-US" sz="5000" dirty="0"/>
              <a:t> </a:t>
            </a:r>
            <a:r>
              <a:rPr lang="en-US" sz="5000" dirty="0" err="1"/>
              <a:t>tuyệt</a:t>
            </a:r>
            <a:r>
              <a:rPr lang="en-US" sz="5000" dirty="0"/>
              <a:t> </a:t>
            </a:r>
            <a:r>
              <a:rPr lang="en-US" sz="5000" dirty="0" err="1"/>
              <a:t>vời</a:t>
            </a:r>
            <a:r>
              <a:rPr lang="en-US" sz="5000" dirty="0"/>
              <a:t>, </a:t>
            </a:r>
            <a:r>
              <a:rPr lang="en-US" sz="5000" dirty="0" err="1"/>
              <a:t>kết</a:t>
            </a:r>
            <a:r>
              <a:rPr lang="en-US" sz="5000" dirty="0"/>
              <a:t> </a:t>
            </a:r>
            <a:r>
              <a:rPr lang="en-US" sz="5000" dirty="0" err="1"/>
              <a:t>nối</a:t>
            </a:r>
            <a:r>
              <a:rPr lang="en-US" sz="5000" dirty="0"/>
              <a:t> </a:t>
            </a:r>
            <a:r>
              <a:rPr lang="en-US" sz="5000" dirty="0" err="1"/>
              <a:t>khách</a:t>
            </a:r>
            <a:r>
              <a:rPr lang="en-US" sz="5000" dirty="0"/>
              <a:t> </a:t>
            </a:r>
            <a:r>
              <a:rPr lang="en-US" sz="5000" dirty="0" err="1"/>
              <a:t>hàng</a:t>
            </a:r>
            <a:r>
              <a:rPr lang="en-US" sz="5000" dirty="0"/>
              <a:t> </a:t>
            </a:r>
            <a:r>
              <a:rPr lang="en-US" sz="5000" dirty="0" err="1"/>
              <a:t>với</a:t>
            </a:r>
            <a:r>
              <a:rPr lang="en-US" sz="5000" dirty="0"/>
              <a:t> </a:t>
            </a:r>
            <a:r>
              <a:rPr lang="en-US" sz="5000" dirty="0" err="1"/>
              <a:t>những</a:t>
            </a:r>
            <a:r>
              <a:rPr lang="en-US" sz="5000" dirty="0"/>
              <a:t> </a:t>
            </a:r>
            <a:r>
              <a:rPr lang="en-US" sz="5000" dirty="0" err="1"/>
              <a:t>món</a:t>
            </a:r>
            <a:r>
              <a:rPr lang="en-US" sz="5000" dirty="0"/>
              <a:t> </a:t>
            </a:r>
            <a:r>
              <a:rPr lang="en-US" sz="5000" dirty="0" err="1"/>
              <a:t>ăn</a:t>
            </a:r>
            <a:r>
              <a:rPr lang="en-US" sz="5000" dirty="0"/>
              <a:t> </a:t>
            </a:r>
            <a:r>
              <a:rPr lang="en-US" sz="5000" dirty="0" err="1"/>
              <a:t>yêu</a:t>
            </a:r>
            <a:r>
              <a:rPr lang="en-US" sz="5000" dirty="0"/>
              <a:t> </a:t>
            </a:r>
            <a:r>
              <a:rPr lang="en-US" sz="5000" dirty="0" err="1"/>
              <a:t>thích</a:t>
            </a:r>
            <a:r>
              <a:rPr lang="en-US" sz="5000" dirty="0"/>
              <a:t> </a:t>
            </a:r>
            <a:r>
              <a:rPr lang="en-US" sz="5000" dirty="0" err="1"/>
              <a:t>một</a:t>
            </a:r>
            <a:r>
              <a:rPr lang="en-US" sz="5000" dirty="0"/>
              <a:t> </a:t>
            </a:r>
            <a:r>
              <a:rPr lang="en-US" sz="5000" dirty="0" err="1"/>
              <a:t>cách</a:t>
            </a:r>
            <a:r>
              <a:rPr lang="en-US" sz="5000" dirty="0"/>
              <a:t> </a:t>
            </a:r>
            <a:r>
              <a:rPr lang="en-US" sz="5000" dirty="0" err="1"/>
              <a:t>nhanh</a:t>
            </a:r>
            <a:r>
              <a:rPr lang="en-US" sz="5000" dirty="0"/>
              <a:t> </a:t>
            </a:r>
            <a:r>
              <a:rPr lang="en-US" sz="5000" dirty="0" err="1"/>
              <a:t>chóng</a:t>
            </a:r>
            <a:r>
              <a:rPr lang="en-US" sz="5000" dirty="0"/>
              <a:t> </a:t>
            </a:r>
            <a:r>
              <a:rPr lang="en-US" sz="5000" dirty="0" err="1"/>
              <a:t>và</a:t>
            </a:r>
            <a:r>
              <a:rPr lang="en-US" sz="5000" dirty="0"/>
              <a:t> </a:t>
            </a:r>
            <a:r>
              <a:rPr lang="en-US" sz="5000" dirty="0" err="1"/>
              <a:t>dễ</a:t>
            </a:r>
            <a:r>
              <a:rPr lang="en-US" sz="5000" dirty="0"/>
              <a:t> </a:t>
            </a:r>
            <a:r>
              <a:rPr lang="en-US" sz="5000" dirty="0" err="1"/>
              <a:t>dàng</a:t>
            </a:r>
            <a:r>
              <a:rPr lang="en-US" sz="5000" dirty="0"/>
              <a:t> </a:t>
            </a:r>
            <a:r>
              <a:rPr lang="en-US" sz="5000" dirty="0" err="1"/>
              <a:t>nhất</a:t>
            </a:r>
            <a:r>
              <a:rPr lang="en-US" sz="5000" dirty="0"/>
              <a:t>."</a:t>
            </a:r>
            <a:endParaRPr lang="en-US" sz="5000" dirty="0">
              <a:solidFill>
                <a:srgbClr val="000000"/>
              </a:solidFill>
              <a:latin typeface="Asap"/>
            </a:endParaRPr>
          </a:p>
        </p:txBody>
      </p:sp>
      <p:grpSp>
        <p:nvGrpSpPr>
          <p:cNvPr id="7" name="Group 7"/>
          <p:cNvGrpSpPr/>
          <p:nvPr/>
        </p:nvGrpSpPr>
        <p:grpSpPr>
          <a:xfrm>
            <a:off x="7601431" y="8646235"/>
            <a:ext cx="3092410" cy="593214"/>
            <a:chOff x="0" y="0"/>
            <a:chExt cx="4123214" cy="790952"/>
          </a:xfrm>
        </p:grpSpPr>
        <p:grpSp>
          <p:nvGrpSpPr>
            <p:cNvPr id="8" name="Group 8"/>
            <p:cNvGrpSpPr/>
            <p:nvPr/>
          </p:nvGrpSpPr>
          <p:grpSpPr>
            <a:xfrm>
              <a:off x="0" y="0"/>
              <a:ext cx="4123214" cy="790952"/>
              <a:chOff x="0" y="0"/>
              <a:chExt cx="26849966" cy="5150601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72390" y="72390"/>
                <a:ext cx="26705188" cy="5005821"/>
              </a:xfrm>
              <a:custGeom>
                <a:avLst/>
                <a:gdLst/>
                <a:ahLst/>
                <a:cxnLst/>
                <a:rect l="l" t="t" r="r" b="b"/>
                <a:pathLst>
                  <a:path w="26705188" h="5005821">
                    <a:moveTo>
                      <a:pt x="0" y="0"/>
                    </a:moveTo>
                    <a:lnTo>
                      <a:pt x="26705188" y="0"/>
                    </a:lnTo>
                    <a:lnTo>
                      <a:pt x="26705188" y="5005821"/>
                    </a:lnTo>
                    <a:lnTo>
                      <a:pt x="0" y="500582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1FD87"/>
              </a:solidFill>
            </p:spPr>
          </p:sp>
          <p:sp>
            <p:nvSpPr>
              <p:cNvPr id="10" name="Freeform 10"/>
              <p:cNvSpPr/>
              <p:nvPr/>
            </p:nvSpPr>
            <p:spPr>
              <a:xfrm>
                <a:off x="0" y="0"/>
                <a:ext cx="26849967" cy="5150600"/>
              </a:xfrm>
              <a:custGeom>
                <a:avLst/>
                <a:gdLst/>
                <a:ahLst/>
                <a:cxnLst/>
                <a:rect l="l" t="t" r="r" b="b"/>
                <a:pathLst>
                  <a:path w="26849967" h="5150600">
                    <a:moveTo>
                      <a:pt x="26705185" y="5005820"/>
                    </a:moveTo>
                    <a:lnTo>
                      <a:pt x="26849967" y="5005820"/>
                    </a:lnTo>
                    <a:lnTo>
                      <a:pt x="26849967" y="5150600"/>
                    </a:lnTo>
                    <a:lnTo>
                      <a:pt x="26705185" y="5150600"/>
                    </a:lnTo>
                    <a:lnTo>
                      <a:pt x="26705185" y="5005820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5005820"/>
                    </a:lnTo>
                    <a:lnTo>
                      <a:pt x="0" y="5005820"/>
                    </a:lnTo>
                    <a:lnTo>
                      <a:pt x="0" y="144780"/>
                    </a:lnTo>
                    <a:close/>
                    <a:moveTo>
                      <a:pt x="0" y="5005820"/>
                    </a:moveTo>
                    <a:lnTo>
                      <a:pt x="144780" y="5005820"/>
                    </a:lnTo>
                    <a:lnTo>
                      <a:pt x="144780" y="5150600"/>
                    </a:lnTo>
                    <a:lnTo>
                      <a:pt x="0" y="5150600"/>
                    </a:lnTo>
                    <a:lnTo>
                      <a:pt x="0" y="5005820"/>
                    </a:lnTo>
                    <a:close/>
                    <a:moveTo>
                      <a:pt x="26705185" y="144780"/>
                    </a:moveTo>
                    <a:lnTo>
                      <a:pt x="26849967" y="144780"/>
                    </a:lnTo>
                    <a:lnTo>
                      <a:pt x="26849967" y="5005820"/>
                    </a:lnTo>
                    <a:lnTo>
                      <a:pt x="26705185" y="5005820"/>
                    </a:lnTo>
                    <a:lnTo>
                      <a:pt x="26705185" y="144780"/>
                    </a:lnTo>
                    <a:close/>
                    <a:moveTo>
                      <a:pt x="144780" y="5005820"/>
                    </a:moveTo>
                    <a:lnTo>
                      <a:pt x="26705185" y="5005820"/>
                    </a:lnTo>
                    <a:lnTo>
                      <a:pt x="26705185" y="5150600"/>
                    </a:lnTo>
                    <a:lnTo>
                      <a:pt x="144780" y="5150600"/>
                    </a:lnTo>
                    <a:lnTo>
                      <a:pt x="144780" y="5005820"/>
                    </a:lnTo>
                    <a:close/>
                    <a:moveTo>
                      <a:pt x="26705185" y="0"/>
                    </a:moveTo>
                    <a:lnTo>
                      <a:pt x="26849967" y="0"/>
                    </a:lnTo>
                    <a:lnTo>
                      <a:pt x="26849967" y="144780"/>
                    </a:lnTo>
                    <a:lnTo>
                      <a:pt x="26705185" y="144780"/>
                    </a:lnTo>
                    <a:lnTo>
                      <a:pt x="26705185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26705185" y="0"/>
                    </a:lnTo>
                    <a:lnTo>
                      <a:pt x="26705185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613321" y="240630"/>
              <a:ext cx="3193255" cy="2906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897"/>
                </a:lnSpc>
                <a:spcBef>
                  <a:spcPct val="0"/>
                </a:spcBef>
              </a:pPr>
              <a:r>
                <a:rPr lang="en-US" sz="1355" u="sng" spc="-5">
                  <a:solidFill>
                    <a:srgbClr val="000000"/>
                  </a:solidFill>
                  <a:latin typeface="Muli"/>
                  <a:hlinkClick r:id="rId3" action="ppaction://hlinksldjump"/>
                </a:rPr>
                <a:t>Quay lại </a:t>
              </a:r>
              <a:r>
                <a:rPr lang="en-US" sz="1355" u="sng" spc="-5">
                  <a:solidFill>
                    <a:srgbClr val="000000"/>
                  </a:solidFill>
                  <a:latin typeface="Muli Semi-Bold"/>
                  <a:hlinkClick r:id="rId3" action="ppaction://hlinksldjump"/>
                </a:rPr>
                <a:t>Trang Chương trình</a:t>
              </a:r>
            </a:p>
          </p:txBody>
        </p:sp>
        <p:sp>
          <p:nvSpPr>
            <p:cNvPr id="12" name="AutoShape 12"/>
            <p:cNvSpPr/>
            <p:nvPr/>
          </p:nvSpPr>
          <p:spPr>
            <a:xfrm flipH="1">
              <a:off x="236438" y="408176"/>
              <a:ext cx="359588" cy="0"/>
            </a:xfrm>
            <a:prstGeom prst="line">
              <a:avLst/>
            </a:prstGeom>
            <a:ln w="25400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04900"/>
            <a:ext cx="8115300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900"/>
              </a:lnSpc>
            </a:pPr>
            <a:r>
              <a:rPr lang="en-US" sz="9000">
                <a:solidFill>
                  <a:srgbClr val="000000"/>
                </a:solidFill>
                <a:latin typeface="Asap"/>
              </a:rPr>
              <a:t>Giá trị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966262" y="6458224"/>
            <a:ext cx="3488798" cy="1760741"/>
            <a:chOff x="0" y="0"/>
            <a:chExt cx="4651731" cy="2347653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4651731" cy="508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2500">
                  <a:solidFill>
                    <a:srgbClr val="000000"/>
                  </a:solidFill>
                  <a:latin typeface="Muli Bold"/>
                </a:rPr>
                <a:t>Trao đổi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748926"/>
              <a:ext cx="4651731" cy="15987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vi-VN" sz="2300" dirty="0">
                  <a:solidFill>
                    <a:srgbClr val="000000"/>
                  </a:solidFill>
                  <a:latin typeface="Muli"/>
                </a:rPr>
                <a:t>"Tạo ra lợi ích đôi bên với dịch vụ tiện lợi và chất lượng cao."</a:t>
              </a:r>
              <a:endParaRPr lang="en-US" sz="2300" dirty="0">
                <a:solidFill>
                  <a:srgbClr val="000000"/>
                </a:solidFill>
                <a:latin typeface="Muli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8430724" y="4178653"/>
            <a:ext cx="1426552" cy="1421365"/>
          </a:xfrm>
          <a:custGeom>
            <a:avLst/>
            <a:gdLst/>
            <a:ahLst/>
            <a:cxnLst/>
            <a:rect l="l" t="t" r="r" b="b"/>
            <a:pathLst>
              <a:path w="1426552" h="1421365">
                <a:moveTo>
                  <a:pt x="0" y="0"/>
                </a:moveTo>
                <a:lnTo>
                  <a:pt x="1426552" y="0"/>
                </a:lnTo>
                <a:lnTo>
                  <a:pt x="1426552" y="1421365"/>
                </a:lnTo>
                <a:lnTo>
                  <a:pt x="0" y="14213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AutoShape 7"/>
          <p:cNvSpPr/>
          <p:nvPr/>
        </p:nvSpPr>
        <p:spPr>
          <a:xfrm>
            <a:off x="0" y="3248855"/>
            <a:ext cx="18288000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" name="Group 8"/>
          <p:cNvGrpSpPr/>
          <p:nvPr/>
        </p:nvGrpSpPr>
        <p:grpSpPr>
          <a:xfrm>
            <a:off x="7399601" y="6458224"/>
            <a:ext cx="3488798" cy="2171110"/>
            <a:chOff x="0" y="0"/>
            <a:chExt cx="4651731" cy="2894814"/>
          </a:xfrm>
        </p:grpSpPr>
        <p:sp>
          <p:nvSpPr>
            <p:cNvPr id="9" name="TextBox 9"/>
            <p:cNvSpPr txBox="1"/>
            <p:nvPr/>
          </p:nvSpPr>
          <p:spPr>
            <a:xfrm>
              <a:off x="0" y="0"/>
              <a:ext cx="4651731" cy="508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2500">
                  <a:solidFill>
                    <a:srgbClr val="000000"/>
                  </a:solidFill>
                  <a:latin typeface="Muli Bold"/>
                </a:rPr>
                <a:t>Thông tin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748927"/>
              <a:ext cx="4651731" cy="2145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"Cung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cấp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thông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tin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minh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bạch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,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chính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xác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để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khách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hàng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lựa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chọn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dễ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dàng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và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 tin </a:t>
              </a:r>
              <a:r>
                <a:rPr lang="en-US" sz="2300" dirty="0" err="1">
                  <a:solidFill>
                    <a:srgbClr val="000000"/>
                  </a:solidFill>
                  <a:latin typeface="Muli"/>
                </a:rPr>
                <a:t>cậy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."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831499" y="6458224"/>
            <a:ext cx="3488798" cy="1760741"/>
            <a:chOff x="0" y="0"/>
            <a:chExt cx="4651731" cy="2347653"/>
          </a:xfrm>
        </p:grpSpPr>
        <p:sp>
          <p:nvSpPr>
            <p:cNvPr id="12" name="TextBox 12"/>
            <p:cNvSpPr txBox="1"/>
            <p:nvPr/>
          </p:nvSpPr>
          <p:spPr>
            <a:xfrm>
              <a:off x="0" y="0"/>
              <a:ext cx="4651731" cy="508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3000"/>
                </a:lnSpc>
                <a:spcBef>
                  <a:spcPct val="0"/>
                </a:spcBef>
              </a:pPr>
              <a:r>
                <a:rPr lang="en-US" sz="2500">
                  <a:solidFill>
                    <a:srgbClr val="000000"/>
                  </a:solidFill>
                  <a:latin typeface="Muli Bold"/>
                </a:rPr>
                <a:t>Tinh thần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748926"/>
              <a:ext cx="4651731" cy="15987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220"/>
                </a:lnSpc>
              </a:pPr>
              <a:r>
                <a:rPr lang="vi-VN" sz="2300" dirty="0">
                  <a:solidFill>
                    <a:srgbClr val="000000"/>
                  </a:solidFill>
                  <a:latin typeface="Muli"/>
                </a:rPr>
                <a:t>"Lan tỏa niềm vui ẩm thực và kết nối mọi người qua từng bữa ăn."</a:t>
              </a:r>
              <a:endParaRPr lang="en-US" sz="2300" dirty="0">
                <a:solidFill>
                  <a:srgbClr val="000000"/>
                </a:solidFill>
                <a:latin typeface="Muli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4166890" y="1043499"/>
            <a:ext cx="3092410" cy="593214"/>
            <a:chOff x="0" y="0"/>
            <a:chExt cx="4123214" cy="790952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4123214" cy="790952"/>
              <a:chOff x="0" y="0"/>
              <a:chExt cx="26849966" cy="5150601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72390" y="72390"/>
                <a:ext cx="26705188" cy="5005821"/>
              </a:xfrm>
              <a:custGeom>
                <a:avLst/>
                <a:gdLst/>
                <a:ahLst/>
                <a:cxnLst/>
                <a:rect l="l" t="t" r="r" b="b"/>
                <a:pathLst>
                  <a:path w="26705188" h="5005821">
                    <a:moveTo>
                      <a:pt x="0" y="0"/>
                    </a:moveTo>
                    <a:lnTo>
                      <a:pt x="26705188" y="0"/>
                    </a:lnTo>
                    <a:lnTo>
                      <a:pt x="26705188" y="5005821"/>
                    </a:lnTo>
                    <a:lnTo>
                      <a:pt x="0" y="500582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1FD87"/>
              </a:solidFill>
            </p:spPr>
          </p:sp>
          <p:sp>
            <p:nvSpPr>
              <p:cNvPr id="17" name="Freeform 17"/>
              <p:cNvSpPr/>
              <p:nvPr/>
            </p:nvSpPr>
            <p:spPr>
              <a:xfrm>
                <a:off x="0" y="0"/>
                <a:ext cx="26849967" cy="5150600"/>
              </a:xfrm>
              <a:custGeom>
                <a:avLst/>
                <a:gdLst/>
                <a:ahLst/>
                <a:cxnLst/>
                <a:rect l="l" t="t" r="r" b="b"/>
                <a:pathLst>
                  <a:path w="26849967" h="5150600">
                    <a:moveTo>
                      <a:pt x="26705185" y="5005820"/>
                    </a:moveTo>
                    <a:lnTo>
                      <a:pt x="26849967" y="5005820"/>
                    </a:lnTo>
                    <a:lnTo>
                      <a:pt x="26849967" y="5150600"/>
                    </a:lnTo>
                    <a:lnTo>
                      <a:pt x="26705185" y="5150600"/>
                    </a:lnTo>
                    <a:lnTo>
                      <a:pt x="26705185" y="5005820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5005820"/>
                    </a:lnTo>
                    <a:lnTo>
                      <a:pt x="0" y="5005820"/>
                    </a:lnTo>
                    <a:lnTo>
                      <a:pt x="0" y="144780"/>
                    </a:lnTo>
                    <a:close/>
                    <a:moveTo>
                      <a:pt x="0" y="5005820"/>
                    </a:moveTo>
                    <a:lnTo>
                      <a:pt x="144780" y="5005820"/>
                    </a:lnTo>
                    <a:lnTo>
                      <a:pt x="144780" y="5150600"/>
                    </a:lnTo>
                    <a:lnTo>
                      <a:pt x="0" y="5150600"/>
                    </a:lnTo>
                    <a:lnTo>
                      <a:pt x="0" y="5005820"/>
                    </a:lnTo>
                    <a:close/>
                    <a:moveTo>
                      <a:pt x="26705185" y="144780"/>
                    </a:moveTo>
                    <a:lnTo>
                      <a:pt x="26849967" y="144780"/>
                    </a:lnTo>
                    <a:lnTo>
                      <a:pt x="26849967" y="5005820"/>
                    </a:lnTo>
                    <a:lnTo>
                      <a:pt x="26705185" y="5005820"/>
                    </a:lnTo>
                    <a:lnTo>
                      <a:pt x="26705185" y="144780"/>
                    </a:lnTo>
                    <a:close/>
                    <a:moveTo>
                      <a:pt x="144780" y="5005820"/>
                    </a:moveTo>
                    <a:lnTo>
                      <a:pt x="26705185" y="5005820"/>
                    </a:lnTo>
                    <a:lnTo>
                      <a:pt x="26705185" y="5150600"/>
                    </a:lnTo>
                    <a:lnTo>
                      <a:pt x="144780" y="5150600"/>
                    </a:lnTo>
                    <a:lnTo>
                      <a:pt x="144780" y="5005820"/>
                    </a:lnTo>
                    <a:close/>
                    <a:moveTo>
                      <a:pt x="26705185" y="0"/>
                    </a:moveTo>
                    <a:lnTo>
                      <a:pt x="26849967" y="0"/>
                    </a:lnTo>
                    <a:lnTo>
                      <a:pt x="26849967" y="144780"/>
                    </a:lnTo>
                    <a:lnTo>
                      <a:pt x="26705185" y="144780"/>
                    </a:lnTo>
                    <a:lnTo>
                      <a:pt x="26705185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26705185" y="0"/>
                    </a:lnTo>
                    <a:lnTo>
                      <a:pt x="26705185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18" name="TextBox 18"/>
            <p:cNvSpPr txBox="1"/>
            <p:nvPr/>
          </p:nvSpPr>
          <p:spPr>
            <a:xfrm>
              <a:off x="613321" y="240630"/>
              <a:ext cx="3193255" cy="2906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897"/>
                </a:lnSpc>
                <a:spcBef>
                  <a:spcPct val="0"/>
                </a:spcBef>
              </a:pPr>
              <a:r>
                <a:rPr lang="en-US" sz="1355" u="sng" spc="-5">
                  <a:solidFill>
                    <a:srgbClr val="000000"/>
                  </a:solidFill>
                  <a:latin typeface="Muli"/>
                  <a:hlinkClick r:id="rId4" action="ppaction://hlinksldjump"/>
                </a:rPr>
                <a:t>Quay lại </a:t>
              </a:r>
              <a:r>
                <a:rPr lang="en-US" sz="1355" u="sng" spc="-5">
                  <a:solidFill>
                    <a:srgbClr val="000000"/>
                  </a:solidFill>
                  <a:latin typeface="Muli Semi-Bold"/>
                  <a:hlinkClick r:id="rId4" action="ppaction://hlinksldjump"/>
                </a:rPr>
                <a:t>Trang Chương trình</a:t>
              </a:r>
            </a:p>
          </p:txBody>
        </p:sp>
        <p:sp>
          <p:nvSpPr>
            <p:cNvPr id="19" name="AutoShape 19"/>
            <p:cNvSpPr/>
            <p:nvPr/>
          </p:nvSpPr>
          <p:spPr>
            <a:xfrm flipH="1">
              <a:off x="236438" y="408176"/>
              <a:ext cx="359588" cy="0"/>
            </a:xfrm>
            <a:prstGeom prst="line">
              <a:avLst/>
            </a:prstGeom>
            <a:ln w="25400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</p:grpSp>
      <p:sp>
        <p:nvSpPr>
          <p:cNvPr id="20" name="Freeform 20"/>
          <p:cNvSpPr/>
          <p:nvPr/>
        </p:nvSpPr>
        <p:spPr>
          <a:xfrm>
            <a:off x="3090730" y="4281016"/>
            <a:ext cx="1239861" cy="1319001"/>
          </a:xfrm>
          <a:custGeom>
            <a:avLst/>
            <a:gdLst/>
            <a:ahLst/>
            <a:cxnLst/>
            <a:rect l="l" t="t" r="r" b="b"/>
            <a:pathLst>
              <a:path w="1239861" h="1319001">
                <a:moveTo>
                  <a:pt x="0" y="0"/>
                </a:moveTo>
                <a:lnTo>
                  <a:pt x="1239862" y="0"/>
                </a:lnTo>
                <a:lnTo>
                  <a:pt x="1239862" y="1319002"/>
                </a:lnTo>
                <a:lnTo>
                  <a:pt x="0" y="131900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3915937" y="4281016"/>
            <a:ext cx="1319922" cy="1142332"/>
          </a:xfrm>
          <a:custGeom>
            <a:avLst/>
            <a:gdLst/>
            <a:ahLst/>
            <a:cxnLst/>
            <a:rect l="l" t="t" r="r" b="b"/>
            <a:pathLst>
              <a:path w="1319922" h="1142332">
                <a:moveTo>
                  <a:pt x="0" y="0"/>
                </a:moveTo>
                <a:lnTo>
                  <a:pt x="1319922" y="0"/>
                </a:lnTo>
                <a:lnTo>
                  <a:pt x="1319922" y="1142333"/>
                </a:lnTo>
                <a:lnTo>
                  <a:pt x="0" y="11423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643815" y="5432515"/>
            <a:ext cx="4233326" cy="3005268"/>
            <a:chOff x="0" y="0"/>
            <a:chExt cx="758041" cy="53813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8041" cy="538139"/>
            </a:xfrm>
            <a:custGeom>
              <a:avLst/>
              <a:gdLst/>
              <a:ahLst/>
              <a:cxnLst/>
              <a:rect l="l" t="t" r="r" b="b"/>
              <a:pathLst>
                <a:path w="758041" h="538139">
                  <a:moveTo>
                    <a:pt x="0" y="0"/>
                  </a:moveTo>
                  <a:lnTo>
                    <a:pt x="758041" y="0"/>
                  </a:lnTo>
                  <a:lnTo>
                    <a:pt x="758041" y="538139"/>
                  </a:lnTo>
                  <a:lnTo>
                    <a:pt x="0" y="538139"/>
                  </a:lnTo>
                  <a:close/>
                </a:path>
              </a:pathLst>
            </a:custGeom>
            <a:solidFill>
              <a:srgbClr val="E1FD87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66675"/>
              <a:ext cx="758041" cy="604814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7800"/>
                </a:lnSpc>
              </a:pPr>
              <a:r>
                <a:rPr lang="en-US" sz="6000">
                  <a:solidFill>
                    <a:srgbClr val="000000"/>
                  </a:solidFill>
                  <a:latin typeface="Asap"/>
                </a:rPr>
                <a:t>25 tỷ VNĐ</a:t>
              </a:r>
            </a:p>
            <a:p>
              <a:pPr algn="ctr">
                <a:lnSpc>
                  <a:spcPts val="3900"/>
                </a:lnSpc>
              </a:pPr>
              <a:r>
                <a:rPr lang="en-US" sz="3000">
                  <a:solidFill>
                    <a:srgbClr val="000000"/>
                  </a:solidFill>
                  <a:latin typeface="Asap"/>
                </a:rPr>
                <a:t>Doanh thu Mục tiêu 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643815" y="1849218"/>
            <a:ext cx="4233326" cy="3005268"/>
            <a:chOff x="0" y="0"/>
            <a:chExt cx="758041" cy="53813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58041" cy="538139"/>
            </a:xfrm>
            <a:custGeom>
              <a:avLst/>
              <a:gdLst/>
              <a:ahLst/>
              <a:cxnLst/>
              <a:rect l="l" t="t" r="r" b="b"/>
              <a:pathLst>
                <a:path w="758041" h="538139">
                  <a:moveTo>
                    <a:pt x="0" y="0"/>
                  </a:moveTo>
                  <a:lnTo>
                    <a:pt x="758041" y="0"/>
                  </a:lnTo>
                  <a:lnTo>
                    <a:pt x="758041" y="538139"/>
                  </a:lnTo>
                  <a:lnTo>
                    <a:pt x="0" y="538139"/>
                  </a:lnTo>
                  <a:close/>
                </a:path>
              </a:pathLst>
            </a:custGeom>
            <a:solidFill>
              <a:srgbClr val="E1FD87"/>
            </a:solidFill>
            <a:ln w="28575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66675"/>
              <a:ext cx="758041" cy="604814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7800"/>
                </a:lnSpc>
              </a:pPr>
              <a:r>
                <a:rPr lang="en-US" sz="6000">
                  <a:solidFill>
                    <a:srgbClr val="000000"/>
                  </a:solidFill>
                  <a:latin typeface="Asap"/>
                </a:rPr>
                <a:t>50,000</a:t>
              </a:r>
            </a:p>
            <a:p>
              <a:pPr algn="ctr">
                <a:lnSpc>
                  <a:spcPts val="3900"/>
                </a:lnSpc>
              </a:pPr>
              <a:r>
                <a:rPr lang="en-US" sz="3000">
                  <a:solidFill>
                    <a:srgbClr val="000000"/>
                  </a:solidFill>
                  <a:latin typeface="Asap"/>
                </a:rPr>
                <a:t>Khách hàng Mới</a:t>
              </a:r>
            </a:p>
          </p:txBody>
        </p:sp>
      </p:grpSp>
      <p:sp>
        <p:nvSpPr>
          <p:cNvPr id="8" name="AutoShape 8"/>
          <p:cNvSpPr/>
          <p:nvPr/>
        </p:nvSpPr>
        <p:spPr>
          <a:xfrm rot="-5400000">
            <a:off x="4000500" y="4984615"/>
            <a:ext cx="10287000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/>
          <p:nvPr/>
        </p:nvGrpSpPr>
        <p:grpSpPr>
          <a:xfrm>
            <a:off x="1668305" y="2077122"/>
            <a:ext cx="5527833" cy="6132757"/>
            <a:chOff x="0" y="0"/>
            <a:chExt cx="7370444" cy="8177009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47625"/>
              <a:ext cx="7370444" cy="340783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10156"/>
                </a:lnSpc>
              </a:pPr>
              <a:r>
                <a:rPr lang="en-US" sz="8125">
                  <a:solidFill>
                    <a:srgbClr val="000000"/>
                  </a:solidFill>
                  <a:latin typeface="Asap"/>
                </a:rPr>
                <a:t>Mục tiêu và </a:t>
              </a:r>
              <a:r>
                <a:rPr lang="en-US" sz="8125">
                  <a:solidFill>
                    <a:srgbClr val="000000"/>
                  </a:solidFill>
                  <a:latin typeface="Asap Medium Italics"/>
                </a:rPr>
                <a:t>Chiến lược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4124651"/>
              <a:ext cx="7370444" cy="40523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500">
                  <a:solidFill>
                    <a:srgbClr val="000000"/>
                  </a:solidFill>
                  <a:latin typeface="Muli"/>
                  <a:ea typeface="Muli"/>
                </a:rPr>
                <a:t>▪    Cải thiện, bảo trì những lỗi phát sinh ở các tính năng hiện tại.</a:t>
              </a:r>
            </a:p>
            <a:p>
              <a:pPr>
                <a:lnSpc>
                  <a:spcPts val="3500"/>
                </a:lnSpc>
              </a:pPr>
              <a:r>
                <a:rPr lang="en-US" sz="2500">
                  <a:solidFill>
                    <a:srgbClr val="000000"/>
                  </a:solidFill>
                  <a:latin typeface="Muli"/>
                  <a:ea typeface="Muli"/>
                </a:rPr>
                <a:t>▪    Cải thiện giao diện thân thiện hơn với người dùng.</a:t>
              </a:r>
            </a:p>
            <a:p>
              <a:pPr>
                <a:lnSpc>
                  <a:spcPts val="3500"/>
                </a:lnSpc>
              </a:pPr>
              <a:r>
                <a:rPr lang="en-US" sz="2500">
                  <a:solidFill>
                    <a:srgbClr val="000000"/>
                  </a:solidFill>
                  <a:latin typeface="Muli"/>
                  <a:ea typeface="Muli"/>
                </a:rPr>
                <a:t>▪Phát triển thêm tính năng chăm sóc khách hàng,tích điểm,…</a:t>
              </a:r>
            </a:p>
            <a:p>
              <a:pPr>
                <a:lnSpc>
                  <a:spcPts val="3500"/>
                </a:lnSpc>
              </a:pPr>
              <a:endParaRPr lang="en-US" sz="2500">
                <a:solidFill>
                  <a:srgbClr val="000000"/>
                </a:solidFill>
                <a:latin typeface="Muli"/>
                <a:ea typeface="Muli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28700" y="1028700"/>
            <a:ext cx="3092410" cy="593214"/>
            <a:chOff x="0" y="0"/>
            <a:chExt cx="4123214" cy="790952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4123214" cy="790952"/>
              <a:chOff x="0" y="0"/>
              <a:chExt cx="26849966" cy="5150601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72390" y="72390"/>
                <a:ext cx="26705188" cy="5005821"/>
              </a:xfrm>
              <a:custGeom>
                <a:avLst/>
                <a:gdLst/>
                <a:ahLst/>
                <a:cxnLst/>
                <a:rect l="l" t="t" r="r" b="b"/>
                <a:pathLst>
                  <a:path w="26705188" h="5005821">
                    <a:moveTo>
                      <a:pt x="0" y="0"/>
                    </a:moveTo>
                    <a:lnTo>
                      <a:pt x="26705188" y="0"/>
                    </a:lnTo>
                    <a:lnTo>
                      <a:pt x="26705188" y="5005821"/>
                    </a:lnTo>
                    <a:lnTo>
                      <a:pt x="0" y="500582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1FD87"/>
              </a:solidFill>
            </p:spPr>
          </p:sp>
          <p:sp>
            <p:nvSpPr>
              <p:cNvPr id="15" name="Freeform 15"/>
              <p:cNvSpPr/>
              <p:nvPr/>
            </p:nvSpPr>
            <p:spPr>
              <a:xfrm>
                <a:off x="0" y="0"/>
                <a:ext cx="26849967" cy="5150600"/>
              </a:xfrm>
              <a:custGeom>
                <a:avLst/>
                <a:gdLst/>
                <a:ahLst/>
                <a:cxnLst/>
                <a:rect l="l" t="t" r="r" b="b"/>
                <a:pathLst>
                  <a:path w="26849967" h="5150600">
                    <a:moveTo>
                      <a:pt x="26705185" y="5005820"/>
                    </a:moveTo>
                    <a:lnTo>
                      <a:pt x="26849967" y="5005820"/>
                    </a:lnTo>
                    <a:lnTo>
                      <a:pt x="26849967" y="5150600"/>
                    </a:lnTo>
                    <a:lnTo>
                      <a:pt x="26705185" y="5150600"/>
                    </a:lnTo>
                    <a:lnTo>
                      <a:pt x="26705185" y="5005820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5005820"/>
                    </a:lnTo>
                    <a:lnTo>
                      <a:pt x="0" y="5005820"/>
                    </a:lnTo>
                    <a:lnTo>
                      <a:pt x="0" y="144780"/>
                    </a:lnTo>
                    <a:close/>
                    <a:moveTo>
                      <a:pt x="0" y="5005820"/>
                    </a:moveTo>
                    <a:lnTo>
                      <a:pt x="144780" y="5005820"/>
                    </a:lnTo>
                    <a:lnTo>
                      <a:pt x="144780" y="5150600"/>
                    </a:lnTo>
                    <a:lnTo>
                      <a:pt x="0" y="5150600"/>
                    </a:lnTo>
                    <a:lnTo>
                      <a:pt x="0" y="5005820"/>
                    </a:lnTo>
                    <a:close/>
                    <a:moveTo>
                      <a:pt x="26705185" y="144780"/>
                    </a:moveTo>
                    <a:lnTo>
                      <a:pt x="26849967" y="144780"/>
                    </a:lnTo>
                    <a:lnTo>
                      <a:pt x="26849967" y="5005820"/>
                    </a:lnTo>
                    <a:lnTo>
                      <a:pt x="26705185" y="5005820"/>
                    </a:lnTo>
                    <a:lnTo>
                      <a:pt x="26705185" y="144780"/>
                    </a:lnTo>
                    <a:close/>
                    <a:moveTo>
                      <a:pt x="144780" y="5005820"/>
                    </a:moveTo>
                    <a:lnTo>
                      <a:pt x="26705185" y="5005820"/>
                    </a:lnTo>
                    <a:lnTo>
                      <a:pt x="26705185" y="5150600"/>
                    </a:lnTo>
                    <a:lnTo>
                      <a:pt x="144780" y="5150600"/>
                    </a:lnTo>
                    <a:lnTo>
                      <a:pt x="144780" y="5005820"/>
                    </a:lnTo>
                    <a:close/>
                    <a:moveTo>
                      <a:pt x="26705185" y="0"/>
                    </a:moveTo>
                    <a:lnTo>
                      <a:pt x="26849967" y="0"/>
                    </a:lnTo>
                    <a:lnTo>
                      <a:pt x="26849967" y="144780"/>
                    </a:lnTo>
                    <a:lnTo>
                      <a:pt x="26705185" y="144780"/>
                    </a:lnTo>
                    <a:lnTo>
                      <a:pt x="26705185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26705185" y="0"/>
                    </a:lnTo>
                    <a:lnTo>
                      <a:pt x="26705185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16" name="TextBox 16"/>
            <p:cNvSpPr txBox="1"/>
            <p:nvPr/>
          </p:nvSpPr>
          <p:spPr>
            <a:xfrm>
              <a:off x="613321" y="240630"/>
              <a:ext cx="3193255" cy="2906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897"/>
                </a:lnSpc>
                <a:spcBef>
                  <a:spcPct val="0"/>
                </a:spcBef>
              </a:pPr>
              <a:r>
                <a:rPr lang="en-US" sz="1355" u="sng" spc="-5">
                  <a:solidFill>
                    <a:srgbClr val="000000"/>
                  </a:solidFill>
                  <a:latin typeface="Muli"/>
                  <a:hlinkClick r:id="rId2" action="ppaction://hlinksldjump"/>
                </a:rPr>
                <a:t>Quay lại </a:t>
              </a:r>
              <a:r>
                <a:rPr lang="en-US" sz="1355" u="sng" spc="-5">
                  <a:solidFill>
                    <a:srgbClr val="000000"/>
                  </a:solidFill>
                  <a:latin typeface="Muli Semi-Bold"/>
                  <a:hlinkClick r:id="rId2" action="ppaction://hlinksldjump"/>
                </a:rPr>
                <a:t>Trang Chương trình</a:t>
              </a:r>
            </a:p>
          </p:txBody>
        </p:sp>
        <p:sp>
          <p:nvSpPr>
            <p:cNvPr id="17" name="AutoShape 17"/>
            <p:cNvSpPr/>
            <p:nvPr/>
          </p:nvSpPr>
          <p:spPr>
            <a:xfrm flipH="1">
              <a:off x="236438" y="408176"/>
              <a:ext cx="359588" cy="0"/>
            </a:xfrm>
            <a:prstGeom prst="line">
              <a:avLst/>
            </a:prstGeom>
            <a:ln w="25400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0126703" y="1686127"/>
            <a:ext cx="1588229" cy="1582025"/>
            <a:chOff x="0" y="0"/>
            <a:chExt cx="6502400" cy="6477000"/>
          </a:xfrm>
        </p:grpSpPr>
        <p:sp>
          <p:nvSpPr>
            <p:cNvPr id="3" name="Freeform 3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2"/>
              <a:stretch>
                <a:fillRect l="223" t="-24999" r="223" b="-24999"/>
              </a:stretch>
            </a:blipFill>
          </p:spPr>
        </p:sp>
        <p:sp>
          <p:nvSpPr>
            <p:cNvPr id="4" name="Freeform 4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10126703" y="4352488"/>
            <a:ext cx="1588229" cy="1582025"/>
            <a:chOff x="0" y="0"/>
            <a:chExt cx="6502400" cy="6477000"/>
          </a:xfrm>
        </p:grpSpPr>
        <p:sp>
          <p:nvSpPr>
            <p:cNvPr id="6" name="Freeform 6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-24665" r="-24665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10126703" y="7018849"/>
            <a:ext cx="1588229" cy="1582025"/>
            <a:chOff x="0" y="0"/>
            <a:chExt cx="6502400" cy="6477000"/>
          </a:xfrm>
        </p:grpSpPr>
        <p:sp>
          <p:nvSpPr>
            <p:cNvPr id="9" name="Freeform 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4"/>
              <a:stretch>
                <a:fillRect l="223" t="-24999" r="223" b="-24999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2044895" y="1775803"/>
            <a:ext cx="5669225" cy="4243888"/>
            <a:chOff x="0" y="0"/>
            <a:chExt cx="7558967" cy="565851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5089346"/>
              <a:ext cx="7558967" cy="5691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600">
                  <a:solidFill>
                    <a:srgbClr val="000000"/>
                  </a:solidFill>
                  <a:latin typeface="Muli"/>
                </a:rPr>
                <a:t>Đừng ngần ngại liên hệ chúng tôi!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57150"/>
              <a:ext cx="7558967" cy="45360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00"/>
                </a:lnSpc>
              </a:pPr>
              <a:r>
                <a:rPr lang="en-US" sz="8000">
                  <a:solidFill>
                    <a:srgbClr val="000000"/>
                  </a:solidFill>
                  <a:latin typeface="Asap"/>
                </a:rPr>
                <a:t>Bạn có</a:t>
              </a:r>
            </a:p>
            <a:p>
              <a:pPr>
                <a:lnSpc>
                  <a:spcPts val="8800"/>
                </a:lnSpc>
              </a:pPr>
              <a:r>
                <a:rPr lang="en-US" sz="8000">
                  <a:solidFill>
                    <a:srgbClr val="000000"/>
                  </a:solidFill>
                  <a:latin typeface="Asap Medium Italics"/>
                </a:rPr>
                <a:t>câu hỏi</a:t>
              </a:r>
            </a:p>
            <a:p>
              <a:pPr>
                <a:lnSpc>
                  <a:spcPts val="8800"/>
                </a:lnSpc>
              </a:pPr>
              <a:r>
                <a:rPr lang="en-US" sz="8000">
                  <a:solidFill>
                    <a:srgbClr val="000000"/>
                  </a:solidFill>
                  <a:latin typeface="Asap"/>
                </a:rPr>
                <a:t>nào không?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470234" y="1775803"/>
            <a:ext cx="4093935" cy="1402672"/>
            <a:chOff x="0" y="0"/>
            <a:chExt cx="5458580" cy="1870229"/>
          </a:xfrm>
        </p:grpSpPr>
        <p:sp>
          <p:nvSpPr>
            <p:cNvPr id="15" name="TextBox 15"/>
            <p:cNvSpPr txBox="1"/>
            <p:nvPr/>
          </p:nvSpPr>
          <p:spPr>
            <a:xfrm>
              <a:off x="0" y="0"/>
              <a:ext cx="5458580" cy="508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00"/>
                </a:lnSpc>
                <a:spcBef>
                  <a:spcPct val="0"/>
                </a:spcBef>
              </a:pPr>
              <a:r>
                <a:rPr lang="en-US" sz="2500" dirty="0">
                  <a:solidFill>
                    <a:srgbClr val="000000"/>
                  </a:solidFill>
                  <a:latin typeface="Muli Semi-Bold"/>
                </a:rPr>
                <a:t>Mai Anh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367098"/>
              <a:ext cx="5458580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MaiAnh@gmail.vn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685983"/>
              <a:ext cx="5458580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dirty="0">
                  <a:solidFill>
                    <a:srgbClr val="000000"/>
                  </a:solidFill>
                  <a:latin typeface="Muli Bold Italics"/>
                </a:rPr>
                <a:t>~ </a:t>
              </a:r>
              <a:r>
                <a:rPr lang="en-US" sz="2300" dirty="0" err="1">
                  <a:solidFill>
                    <a:srgbClr val="000000"/>
                  </a:solidFill>
                  <a:latin typeface="Muli Bold Italics"/>
                </a:rPr>
                <a:t>NpnFood</a:t>
              </a:r>
              <a:r>
                <a:rPr lang="en-US" sz="2300" dirty="0">
                  <a:solidFill>
                    <a:srgbClr val="000000"/>
                  </a:solidFill>
                  <a:latin typeface="Muli Bold Italics"/>
                </a:rPr>
                <a:t>~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470234" y="4442164"/>
            <a:ext cx="4195071" cy="1402672"/>
            <a:chOff x="0" y="0"/>
            <a:chExt cx="5593428" cy="1870229"/>
          </a:xfrm>
        </p:grpSpPr>
        <p:sp>
          <p:nvSpPr>
            <p:cNvPr id="19" name="TextBox 19"/>
            <p:cNvSpPr txBox="1"/>
            <p:nvPr/>
          </p:nvSpPr>
          <p:spPr>
            <a:xfrm>
              <a:off x="0" y="0"/>
              <a:ext cx="5593428" cy="508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00"/>
                </a:lnSpc>
                <a:spcBef>
                  <a:spcPct val="0"/>
                </a:spcBef>
              </a:pPr>
              <a:r>
                <a:rPr lang="en-US" sz="2500">
                  <a:solidFill>
                    <a:srgbClr val="000000"/>
                  </a:solidFill>
                  <a:latin typeface="Muli Semi-Bold"/>
                </a:rPr>
                <a:t>An Hải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367098"/>
              <a:ext cx="5593428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uli"/>
                </a:rPr>
                <a:t>AnHải@gmail.vn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685983"/>
              <a:ext cx="5593428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~ </a:t>
              </a:r>
              <a:r>
                <a:rPr lang="en-US" sz="2300" dirty="0" err="1">
                  <a:solidFill>
                    <a:srgbClr val="000000"/>
                  </a:solidFill>
                  <a:latin typeface="Muli Bold Italics"/>
                </a:rPr>
                <a:t>NpnFood</a:t>
              </a:r>
              <a:r>
                <a:rPr lang="en-US" sz="2300" dirty="0">
                  <a:solidFill>
                    <a:srgbClr val="000000"/>
                  </a:solidFill>
                  <a:latin typeface="Muli Bold Italics"/>
                </a:rPr>
                <a:t> 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~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2470234" y="7108525"/>
            <a:ext cx="4093935" cy="1402672"/>
            <a:chOff x="0" y="0"/>
            <a:chExt cx="5458580" cy="1870229"/>
          </a:xfrm>
        </p:grpSpPr>
        <p:sp>
          <p:nvSpPr>
            <p:cNvPr id="23" name="TextBox 23"/>
            <p:cNvSpPr txBox="1"/>
            <p:nvPr/>
          </p:nvSpPr>
          <p:spPr>
            <a:xfrm>
              <a:off x="0" y="0"/>
              <a:ext cx="5458580" cy="508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000"/>
                </a:lnSpc>
                <a:spcBef>
                  <a:spcPct val="0"/>
                </a:spcBef>
              </a:pPr>
              <a:r>
                <a:rPr lang="en-US" sz="2500">
                  <a:solidFill>
                    <a:srgbClr val="000000"/>
                  </a:solidFill>
                  <a:latin typeface="Muli Semi-Bold"/>
                </a:rPr>
                <a:t>Thuý Lan</a:t>
              </a:r>
            </a:p>
          </p:txBody>
        </p:sp>
        <p:sp>
          <p:nvSpPr>
            <p:cNvPr id="24" name="TextBox 24"/>
            <p:cNvSpPr txBox="1"/>
            <p:nvPr/>
          </p:nvSpPr>
          <p:spPr>
            <a:xfrm>
              <a:off x="0" y="1367098"/>
              <a:ext cx="5458580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>
                  <a:solidFill>
                    <a:srgbClr val="000000"/>
                  </a:solidFill>
                  <a:latin typeface="Muli"/>
                </a:rPr>
                <a:t>ThuýLan@gmail.vn</a:t>
              </a:r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685983"/>
              <a:ext cx="5458580" cy="50313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20"/>
                </a:lnSpc>
              </a:pP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~ </a:t>
              </a:r>
              <a:r>
                <a:rPr lang="en-US" sz="2300" dirty="0" err="1">
                  <a:solidFill>
                    <a:srgbClr val="000000"/>
                  </a:solidFill>
                  <a:latin typeface="Muli Bold Italics"/>
                </a:rPr>
                <a:t>NpnFood</a:t>
              </a:r>
              <a:r>
                <a:rPr lang="en-US" sz="2300" dirty="0">
                  <a:solidFill>
                    <a:srgbClr val="000000"/>
                  </a:solidFill>
                  <a:latin typeface="Muli Bold Italics"/>
                </a:rPr>
                <a:t> </a:t>
              </a:r>
              <a:r>
                <a:rPr lang="en-US" sz="2300" dirty="0">
                  <a:solidFill>
                    <a:srgbClr val="000000"/>
                  </a:solidFill>
                  <a:latin typeface="Muli"/>
                </a:rPr>
                <a:t>~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2044895" y="8304266"/>
            <a:ext cx="3092410" cy="593214"/>
            <a:chOff x="0" y="0"/>
            <a:chExt cx="4123214" cy="790952"/>
          </a:xfrm>
        </p:grpSpPr>
        <p:grpSp>
          <p:nvGrpSpPr>
            <p:cNvPr id="27" name="Group 27"/>
            <p:cNvGrpSpPr/>
            <p:nvPr/>
          </p:nvGrpSpPr>
          <p:grpSpPr>
            <a:xfrm>
              <a:off x="0" y="0"/>
              <a:ext cx="4123214" cy="790952"/>
              <a:chOff x="0" y="0"/>
              <a:chExt cx="26849966" cy="5150601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72390" y="72390"/>
                <a:ext cx="26705188" cy="5005821"/>
              </a:xfrm>
              <a:custGeom>
                <a:avLst/>
                <a:gdLst/>
                <a:ahLst/>
                <a:cxnLst/>
                <a:rect l="l" t="t" r="r" b="b"/>
                <a:pathLst>
                  <a:path w="26705188" h="5005821">
                    <a:moveTo>
                      <a:pt x="0" y="0"/>
                    </a:moveTo>
                    <a:lnTo>
                      <a:pt x="26705188" y="0"/>
                    </a:lnTo>
                    <a:lnTo>
                      <a:pt x="26705188" y="5005821"/>
                    </a:lnTo>
                    <a:lnTo>
                      <a:pt x="0" y="500582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1FD87"/>
              </a:solidFill>
            </p:spPr>
          </p:sp>
          <p:sp>
            <p:nvSpPr>
              <p:cNvPr id="29" name="Freeform 29"/>
              <p:cNvSpPr/>
              <p:nvPr/>
            </p:nvSpPr>
            <p:spPr>
              <a:xfrm>
                <a:off x="0" y="0"/>
                <a:ext cx="26849967" cy="5150600"/>
              </a:xfrm>
              <a:custGeom>
                <a:avLst/>
                <a:gdLst/>
                <a:ahLst/>
                <a:cxnLst/>
                <a:rect l="l" t="t" r="r" b="b"/>
                <a:pathLst>
                  <a:path w="26849967" h="5150600">
                    <a:moveTo>
                      <a:pt x="26705185" y="5005820"/>
                    </a:moveTo>
                    <a:lnTo>
                      <a:pt x="26849967" y="5005820"/>
                    </a:lnTo>
                    <a:lnTo>
                      <a:pt x="26849967" y="5150600"/>
                    </a:lnTo>
                    <a:lnTo>
                      <a:pt x="26705185" y="5150600"/>
                    </a:lnTo>
                    <a:lnTo>
                      <a:pt x="26705185" y="5005820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5005820"/>
                    </a:lnTo>
                    <a:lnTo>
                      <a:pt x="0" y="5005820"/>
                    </a:lnTo>
                    <a:lnTo>
                      <a:pt x="0" y="144780"/>
                    </a:lnTo>
                    <a:close/>
                    <a:moveTo>
                      <a:pt x="0" y="5005820"/>
                    </a:moveTo>
                    <a:lnTo>
                      <a:pt x="144780" y="5005820"/>
                    </a:lnTo>
                    <a:lnTo>
                      <a:pt x="144780" y="5150600"/>
                    </a:lnTo>
                    <a:lnTo>
                      <a:pt x="0" y="5150600"/>
                    </a:lnTo>
                    <a:lnTo>
                      <a:pt x="0" y="5005820"/>
                    </a:lnTo>
                    <a:close/>
                    <a:moveTo>
                      <a:pt x="26705185" y="144780"/>
                    </a:moveTo>
                    <a:lnTo>
                      <a:pt x="26849967" y="144780"/>
                    </a:lnTo>
                    <a:lnTo>
                      <a:pt x="26849967" y="5005820"/>
                    </a:lnTo>
                    <a:lnTo>
                      <a:pt x="26705185" y="5005820"/>
                    </a:lnTo>
                    <a:lnTo>
                      <a:pt x="26705185" y="144780"/>
                    </a:lnTo>
                    <a:close/>
                    <a:moveTo>
                      <a:pt x="144780" y="5005820"/>
                    </a:moveTo>
                    <a:lnTo>
                      <a:pt x="26705185" y="5005820"/>
                    </a:lnTo>
                    <a:lnTo>
                      <a:pt x="26705185" y="5150600"/>
                    </a:lnTo>
                    <a:lnTo>
                      <a:pt x="144780" y="5150600"/>
                    </a:lnTo>
                    <a:lnTo>
                      <a:pt x="144780" y="5005820"/>
                    </a:lnTo>
                    <a:close/>
                    <a:moveTo>
                      <a:pt x="26705185" y="0"/>
                    </a:moveTo>
                    <a:lnTo>
                      <a:pt x="26849967" y="0"/>
                    </a:lnTo>
                    <a:lnTo>
                      <a:pt x="26849967" y="144780"/>
                    </a:lnTo>
                    <a:lnTo>
                      <a:pt x="26705185" y="144780"/>
                    </a:lnTo>
                    <a:lnTo>
                      <a:pt x="26705185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26705185" y="0"/>
                    </a:lnTo>
                    <a:lnTo>
                      <a:pt x="26705185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30" name="TextBox 30"/>
            <p:cNvSpPr txBox="1"/>
            <p:nvPr/>
          </p:nvSpPr>
          <p:spPr>
            <a:xfrm>
              <a:off x="613321" y="240630"/>
              <a:ext cx="3193255" cy="2906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897"/>
                </a:lnSpc>
                <a:spcBef>
                  <a:spcPct val="0"/>
                </a:spcBef>
              </a:pPr>
              <a:r>
                <a:rPr lang="en-US" sz="1355" u="sng" spc="-5">
                  <a:solidFill>
                    <a:srgbClr val="000000"/>
                  </a:solidFill>
                  <a:latin typeface="Muli"/>
                  <a:hlinkClick r:id="rId5" action="ppaction://hlinksldjump"/>
                </a:rPr>
                <a:t>Quay lại </a:t>
              </a:r>
              <a:r>
                <a:rPr lang="en-US" sz="1355" u="sng" spc="-5">
                  <a:solidFill>
                    <a:srgbClr val="000000"/>
                  </a:solidFill>
                  <a:latin typeface="Muli Semi-Bold"/>
                  <a:hlinkClick r:id="rId5" action="ppaction://hlinksldjump"/>
                </a:rPr>
                <a:t>Trang Chương trình</a:t>
              </a:r>
            </a:p>
          </p:txBody>
        </p:sp>
        <p:sp>
          <p:nvSpPr>
            <p:cNvPr id="31" name="AutoShape 31"/>
            <p:cNvSpPr/>
            <p:nvPr/>
          </p:nvSpPr>
          <p:spPr>
            <a:xfrm flipH="1">
              <a:off x="236438" y="408176"/>
              <a:ext cx="359588" cy="0"/>
            </a:xfrm>
            <a:prstGeom prst="line">
              <a:avLst/>
            </a:prstGeom>
            <a:ln w="25400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B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73465" y="1028700"/>
            <a:ext cx="3047645" cy="2853690"/>
            <a:chOff x="0" y="0"/>
            <a:chExt cx="2299187" cy="2152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99187" cy="2152865"/>
            </a:xfrm>
            <a:custGeom>
              <a:avLst/>
              <a:gdLst/>
              <a:ahLst/>
              <a:cxnLst/>
              <a:rect l="l" t="t" r="r" b="b"/>
              <a:pathLst>
                <a:path w="2299187" h="2152865">
                  <a:moveTo>
                    <a:pt x="76209" y="0"/>
                  </a:moveTo>
                  <a:lnTo>
                    <a:pt x="2222978" y="0"/>
                  </a:lnTo>
                  <a:cubicBezTo>
                    <a:pt x="2265068" y="0"/>
                    <a:pt x="2299187" y="34120"/>
                    <a:pt x="2299187" y="76209"/>
                  </a:cubicBezTo>
                  <a:lnTo>
                    <a:pt x="2299187" y="2076656"/>
                  </a:lnTo>
                  <a:cubicBezTo>
                    <a:pt x="2299187" y="2096868"/>
                    <a:pt x="2291158" y="2116252"/>
                    <a:pt x="2276866" y="2130544"/>
                  </a:cubicBezTo>
                  <a:cubicBezTo>
                    <a:pt x="2262574" y="2144836"/>
                    <a:pt x="2243190" y="2152865"/>
                    <a:pt x="2222978" y="2152865"/>
                  </a:cubicBezTo>
                  <a:lnTo>
                    <a:pt x="76209" y="2152865"/>
                  </a:lnTo>
                  <a:cubicBezTo>
                    <a:pt x="34120" y="2152865"/>
                    <a:pt x="0" y="2118745"/>
                    <a:pt x="0" y="2076656"/>
                  </a:cubicBezTo>
                  <a:lnTo>
                    <a:pt x="0" y="76209"/>
                  </a:lnTo>
                  <a:cubicBezTo>
                    <a:pt x="0" y="34120"/>
                    <a:pt x="34120" y="0"/>
                    <a:pt x="76209" y="0"/>
                  </a:cubicBezTo>
                  <a:close/>
                </a:path>
              </a:pathLst>
            </a:custGeom>
            <a:solidFill>
              <a:srgbClr val="E1FD87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299187" cy="2181440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>
                <a:lnSpc>
                  <a:spcPts val="210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896203" y="4381460"/>
            <a:ext cx="2268049" cy="1399953"/>
            <a:chOff x="0" y="0"/>
            <a:chExt cx="560744" cy="34611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60744" cy="346119"/>
            </a:xfrm>
            <a:custGeom>
              <a:avLst/>
              <a:gdLst/>
              <a:ahLst/>
              <a:cxnLst/>
              <a:rect l="l" t="t" r="r" b="b"/>
              <a:pathLst>
                <a:path w="560744" h="346119">
                  <a:moveTo>
                    <a:pt x="173060" y="0"/>
                  </a:moveTo>
                  <a:lnTo>
                    <a:pt x="387685" y="0"/>
                  </a:lnTo>
                  <a:cubicBezTo>
                    <a:pt x="483263" y="0"/>
                    <a:pt x="560744" y="77481"/>
                    <a:pt x="560744" y="173060"/>
                  </a:cubicBezTo>
                  <a:lnTo>
                    <a:pt x="560744" y="173060"/>
                  </a:lnTo>
                  <a:cubicBezTo>
                    <a:pt x="560744" y="268638"/>
                    <a:pt x="483263" y="346119"/>
                    <a:pt x="387685" y="346119"/>
                  </a:cubicBezTo>
                  <a:lnTo>
                    <a:pt x="173060" y="346119"/>
                  </a:lnTo>
                  <a:cubicBezTo>
                    <a:pt x="77481" y="346119"/>
                    <a:pt x="0" y="268638"/>
                    <a:pt x="0" y="173060"/>
                  </a:cubicBezTo>
                  <a:lnTo>
                    <a:pt x="0" y="173060"/>
                  </a:lnTo>
                  <a:cubicBezTo>
                    <a:pt x="0" y="77481"/>
                    <a:pt x="77481" y="0"/>
                    <a:pt x="173060" y="0"/>
                  </a:cubicBezTo>
                  <a:close/>
                </a:path>
              </a:pathLst>
            </a:custGeom>
            <a:solidFill>
              <a:srgbClr val="E1FD87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560744" cy="393744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800"/>
                </a:lnSpc>
              </a:pPr>
              <a:r>
                <a:rPr lang="en-US" sz="2000" dirty="0" err="1">
                  <a:solidFill>
                    <a:srgbClr val="000000"/>
                  </a:solidFill>
                  <a:latin typeface="Muli"/>
                </a:rPr>
                <a:t>Ứng</a:t>
              </a:r>
              <a:r>
                <a:rPr lang="en-US" sz="20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000" dirty="0" err="1">
                  <a:solidFill>
                    <a:srgbClr val="000000"/>
                  </a:solidFill>
                  <a:latin typeface="Muli"/>
                </a:rPr>
                <a:t>dụng</a:t>
              </a:r>
              <a:r>
                <a:rPr lang="en-US" sz="20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000" dirty="0" err="1">
                  <a:solidFill>
                    <a:srgbClr val="000000"/>
                  </a:solidFill>
                  <a:latin typeface="Muli"/>
                </a:rPr>
                <a:t>đặt</a:t>
              </a:r>
              <a:r>
                <a:rPr lang="en-US" sz="20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000" dirty="0" err="1">
                  <a:solidFill>
                    <a:srgbClr val="000000"/>
                  </a:solidFill>
                  <a:latin typeface="Muli"/>
                </a:rPr>
                <a:t>món</a:t>
              </a:r>
              <a:r>
                <a:rPr lang="en-US" sz="20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000" dirty="0" err="1">
                  <a:solidFill>
                    <a:srgbClr val="000000"/>
                  </a:solidFill>
                  <a:latin typeface="Muli"/>
                </a:rPr>
                <a:t>ăn</a:t>
              </a:r>
              <a:r>
                <a:rPr lang="en-US" sz="20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000" dirty="0" err="1">
                  <a:solidFill>
                    <a:srgbClr val="000000"/>
                  </a:solidFill>
                  <a:latin typeface="Muli"/>
                </a:rPr>
                <a:t>trực</a:t>
              </a:r>
              <a:r>
                <a:rPr lang="en-US" sz="20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2000" dirty="0" err="1">
                  <a:solidFill>
                    <a:srgbClr val="000000"/>
                  </a:solidFill>
                  <a:latin typeface="Muli"/>
                </a:rPr>
                <a:t>tuyến</a:t>
              </a:r>
              <a:endParaRPr lang="en-US" sz="2000" dirty="0">
                <a:solidFill>
                  <a:srgbClr val="000000"/>
                </a:solidFill>
                <a:latin typeface="Muli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206051" y="4572745"/>
            <a:ext cx="1737652" cy="1017383"/>
            <a:chOff x="0" y="0"/>
            <a:chExt cx="909528" cy="53252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909528" cy="532522"/>
            </a:xfrm>
            <a:custGeom>
              <a:avLst/>
              <a:gdLst/>
              <a:ahLst/>
              <a:cxnLst/>
              <a:rect l="l" t="t" r="r" b="b"/>
              <a:pathLst>
                <a:path w="909528" h="532522">
                  <a:moveTo>
                    <a:pt x="0" y="0"/>
                  </a:moveTo>
                  <a:lnTo>
                    <a:pt x="909528" y="0"/>
                  </a:lnTo>
                  <a:lnTo>
                    <a:pt x="909528" y="532522"/>
                  </a:lnTo>
                  <a:lnTo>
                    <a:pt x="0" y="532522"/>
                  </a:lnTo>
                  <a:close/>
                </a:path>
              </a:pathLst>
            </a:custGeom>
            <a:solidFill>
              <a:srgbClr val="00000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909528" cy="56109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BF3"/>
                  </a:solidFill>
                  <a:latin typeface="Muli"/>
                </a:rPr>
                <a:t>trang chủ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127318" y="2655959"/>
            <a:ext cx="1805818" cy="1017383"/>
            <a:chOff x="0" y="0"/>
            <a:chExt cx="945208" cy="532522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945208" cy="532522"/>
            </a:xfrm>
            <a:custGeom>
              <a:avLst/>
              <a:gdLst/>
              <a:ahLst/>
              <a:cxnLst/>
              <a:rect l="l" t="t" r="r" b="b"/>
              <a:pathLst>
                <a:path w="945208" h="532522">
                  <a:moveTo>
                    <a:pt x="0" y="0"/>
                  </a:moveTo>
                  <a:lnTo>
                    <a:pt x="945208" y="0"/>
                  </a:lnTo>
                  <a:lnTo>
                    <a:pt x="945208" y="532522"/>
                  </a:lnTo>
                  <a:lnTo>
                    <a:pt x="0" y="532522"/>
                  </a:lnTo>
                  <a:close/>
                </a:path>
              </a:pathLst>
            </a:custGeom>
            <a:solidFill>
              <a:srgbClr val="00000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945208" cy="56109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BF3"/>
                  </a:solidFill>
                  <a:latin typeface="Muli"/>
                </a:rPr>
                <a:t>Dịch vụ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103969" y="6613658"/>
            <a:ext cx="1852517" cy="1017383"/>
            <a:chOff x="0" y="0"/>
            <a:chExt cx="969651" cy="53252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969651" cy="532522"/>
            </a:xfrm>
            <a:custGeom>
              <a:avLst/>
              <a:gdLst/>
              <a:ahLst/>
              <a:cxnLst/>
              <a:rect l="l" t="t" r="r" b="b"/>
              <a:pathLst>
                <a:path w="969651" h="532522">
                  <a:moveTo>
                    <a:pt x="0" y="0"/>
                  </a:moveTo>
                  <a:lnTo>
                    <a:pt x="969651" y="0"/>
                  </a:lnTo>
                  <a:lnTo>
                    <a:pt x="969651" y="532522"/>
                  </a:lnTo>
                  <a:lnTo>
                    <a:pt x="0" y="532522"/>
                  </a:lnTo>
                  <a:close/>
                </a:path>
              </a:pathLst>
            </a:custGeom>
            <a:solidFill>
              <a:srgbClr val="000000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969651" cy="56109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 dirty="0" err="1">
                  <a:solidFill>
                    <a:srgbClr val="FFFBF3"/>
                  </a:solidFill>
                  <a:latin typeface="Muli"/>
                </a:rPr>
                <a:t>Sản</a:t>
              </a:r>
              <a:r>
                <a:rPr lang="en-US" sz="1500" dirty="0">
                  <a:solidFill>
                    <a:srgbClr val="FFFBF3"/>
                  </a:solidFill>
                  <a:latin typeface="Muli"/>
                </a:rPr>
                <a:t> </a:t>
              </a:r>
              <a:r>
                <a:rPr lang="en-US" sz="1500" dirty="0" err="1">
                  <a:solidFill>
                    <a:srgbClr val="FFFBF3"/>
                  </a:solidFill>
                  <a:latin typeface="Muli"/>
                </a:rPr>
                <a:t>phẩm</a:t>
              </a:r>
              <a:endParaRPr lang="en-US" sz="1500" dirty="0">
                <a:solidFill>
                  <a:srgbClr val="FFFBF3"/>
                </a:solidFill>
                <a:latin typeface="Muli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3116752" y="4518152"/>
            <a:ext cx="1806379" cy="1071976"/>
          </a:xfrm>
          <a:prstGeom prst="rect">
            <a:avLst/>
          </a:prstGeom>
        </p:spPr>
        <p:txBody>
          <a:bodyPr lIns="254000" tIns="254000" rIns="254000" bIns="254000" rtlCol="0" anchor="ctr"/>
          <a:lstStyle/>
          <a:p>
            <a:pPr marL="0" lvl="0" indent="0" algn="ctr">
              <a:lnSpc>
                <a:spcPts val="2100"/>
              </a:lnSpc>
              <a:spcBef>
                <a:spcPct val="0"/>
              </a:spcBef>
            </a:pPr>
            <a:r>
              <a:rPr lang="en-US" sz="1500" dirty="0">
                <a:solidFill>
                  <a:srgbClr val="FFFBF3"/>
                </a:solidFill>
                <a:latin typeface="Muli"/>
              </a:rPr>
              <a:t>tin </a:t>
            </a:r>
            <a:r>
              <a:rPr lang="en-US" sz="1500" dirty="0" err="1">
                <a:solidFill>
                  <a:srgbClr val="FFFBF3"/>
                </a:solidFill>
                <a:latin typeface="Muli"/>
              </a:rPr>
              <a:t>tức</a:t>
            </a:r>
            <a:endParaRPr lang="en-US" sz="1500" dirty="0">
              <a:solidFill>
                <a:srgbClr val="FFFBF3"/>
              </a:solidFill>
              <a:latin typeface="Muli"/>
            </a:endParaRPr>
          </a:p>
        </p:txBody>
      </p:sp>
      <p:sp>
        <p:nvSpPr>
          <p:cNvPr id="20" name="AutoShape 20"/>
          <p:cNvSpPr/>
          <p:nvPr/>
        </p:nvSpPr>
        <p:spPr>
          <a:xfrm flipH="1">
            <a:off x="8943703" y="5081437"/>
            <a:ext cx="952500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1" name="AutoShape 21"/>
          <p:cNvSpPr/>
          <p:nvPr/>
        </p:nvSpPr>
        <p:spPr>
          <a:xfrm flipV="1">
            <a:off x="11030227" y="3673342"/>
            <a:ext cx="0" cy="708118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22" name="AutoShape 22"/>
          <p:cNvSpPr/>
          <p:nvPr/>
        </p:nvSpPr>
        <p:spPr>
          <a:xfrm>
            <a:off x="11030227" y="5781413"/>
            <a:ext cx="0" cy="832245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23" name="Group 23"/>
          <p:cNvGrpSpPr/>
          <p:nvPr/>
        </p:nvGrpSpPr>
        <p:grpSpPr>
          <a:xfrm>
            <a:off x="12676219" y="2746861"/>
            <a:ext cx="2120252" cy="986790"/>
            <a:chOff x="0" y="0"/>
            <a:chExt cx="1109790" cy="516509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109790" cy="516509"/>
            </a:xfrm>
            <a:custGeom>
              <a:avLst/>
              <a:gdLst/>
              <a:ahLst/>
              <a:cxnLst/>
              <a:rect l="l" t="t" r="r" b="b"/>
              <a:pathLst>
                <a:path w="1109790" h="516509">
                  <a:moveTo>
                    <a:pt x="0" y="0"/>
                  </a:moveTo>
                  <a:lnTo>
                    <a:pt x="1109790" y="0"/>
                  </a:lnTo>
                  <a:lnTo>
                    <a:pt x="1109790" y="516509"/>
                  </a:lnTo>
                  <a:lnTo>
                    <a:pt x="0" y="516509"/>
                  </a:lnTo>
                  <a:close/>
                </a:path>
              </a:pathLst>
            </a:custGeom>
            <a:solidFill>
              <a:srgbClr val="F3FFCE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5" name="TextBox 25"/>
            <p:cNvSpPr txBox="1"/>
            <p:nvPr/>
          </p:nvSpPr>
          <p:spPr>
            <a:xfrm>
              <a:off x="0" y="-28575"/>
              <a:ext cx="1109790" cy="545084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000000"/>
                  </a:solidFill>
                  <a:latin typeface="Muli"/>
                </a:rPr>
                <a:t>Chăm sóc khách hàng</a:t>
              </a:r>
            </a:p>
          </p:txBody>
        </p:sp>
      </p:grpSp>
      <p:sp>
        <p:nvSpPr>
          <p:cNvPr id="26" name="AutoShape 26"/>
          <p:cNvSpPr/>
          <p:nvPr/>
        </p:nvSpPr>
        <p:spPr>
          <a:xfrm>
            <a:off x="11933136" y="3164651"/>
            <a:ext cx="743082" cy="75605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grpSp>
        <p:nvGrpSpPr>
          <p:cNvPr id="27" name="Group 27"/>
          <p:cNvGrpSpPr/>
          <p:nvPr/>
        </p:nvGrpSpPr>
        <p:grpSpPr>
          <a:xfrm>
            <a:off x="12865099" y="1028609"/>
            <a:ext cx="1742490" cy="835580"/>
            <a:chOff x="0" y="0"/>
            <a:chExt cx="912060" cy="437362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912060" cy="437362"/>
            </a:xfrm>
            <a:custGeom>
              <a:avLst/>
              <a:gdLst/>
              <a:ahLst/>
              <a:cxnLst/>
              <a:rect l="l" t="t" r="r" b="b"/>
              <a:pathLst>
                <a:path w="912060" h="437362">
                  <a:moveTo>
                    <a:pt x="0" y="0"/>
                  </a:moveTo>
                  <a:lnTo>
                    <a:pt x="912060" y="0"/>
                  </a:lnTo>
                  <a:lnTo>
                    <a:pt x="912060" y="437362"/>
                  </a:lnTo>
                  <a:lnTo>
                    <a:pt x="0" y="437362"/>
                  </a:lnTo>
                  <a:close/>
                </a:path>
              </a:pathLst>
            </a:custGeom>
            <a:solidFill>
              <a:srgbClr val="F1F1F1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0" y="-28575"/>
              <a:ext cx="912060" cy="46593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 dirty="0">
                  <a:solidFill>
                    <a:srgbClr val="000000"/>
                  </a:solidFill>
                  <a:latin typeface="Muli"/>
                </a:rPr>
                <a:t>Bình </a:t>
              </a:r>
              <a:r>
                <a:rPr lang="en-US" sz="1500" dirty="0" err="1">
                  <a:solidFill>
                    <a:srgbClr val="000000"/>
                  </a:solidFill>
                  <a:latin typeface="Muli"/>
                </a:rPr>
                <a:t>luận</a:t>
              </a:r>
              <a:endParaRPr lang="en-US" sz="1500" dirty="0">
                <a:solidFill>
                  <a:srgbClr val="000000"/>
                </a:solidFill>
                <a:latin typeface="Muli"/>
              </a:endParaRP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15330783" y="2672113"/>
            <a:ext cx="1738460" cy="835580"/>
            <a:chOff x="0" y="0"/>
            <a:chExt cx="909951" cy="437362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909951" cy="437362"/>
            </a:xfrm>
            <a:custGeom>
              <a:avLst/>
              <a:gdLst/>
              <a:ahLst/>
              <a:cxnLst/>
              <a:rect l="l" t="t" r="r" b="b"/>
              <a:pathLst>
                <a:path w="909951" h="437362">
                  <a:moveTo>
                    <a:pt x="0" y="0"/>
                  </a:moveTo>
                  <a:lnTo>
                    <a:pt x="909951" y="0"/>
                  </a:lnTo>
                  <a:lnTo>
                    <a:pt x="909951" y="437362"/>
                  </a:lnTo>
                  <a:lnTo>
                    <a:pt x="0" y="437362"/>
                  </a:lnTo>
                  <a:close/>
                </a:path>
              </a:pathLst>
            </a:custGeom>
            <a:solidFill>
              <a:srgbClr val="F1F1F1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2" name="TextBox 32"/>
            <p:cNvSpPr txBox="1"/>
            <p:nvPr/>
          </p:nvSpPr>
          <p:spPr>
            <a:xfrm>
              <a:off x="0" y="-28575"/>
              <a:ext cx="909951" cy="46593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000000"/>
                  </a:solidFill>
                  <a:latin typeface="Muli"/>
                </a:rPr>
                <a:t>Phản hòi</a:t>
              </a:r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12697404" y="6704560"/>
            <a:ext cx="2120252" cy="835580"/>
            <a:chOff x="0" y="0"/>
            <a:chExt cx="1109790" cy="437362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1109790" cy="437362"/>
            </a:xfrm>
            <a:custGeom>
              <a:avLst/>
              <a:gdLst/>
              <a:ahLst/>
              <a:cxnLst/>
              <a:rect l="l" t="t" r="r" b="b"/>
              <a:pathLst>
                <a:path w="1109790" h="437362">
                  <a:moveTo>
                    <a:pt x="0" y="0"/>
                  </a:moveTo>
                  <a:lnTo>
                    <a:pt x="1109790" y="0"/>
                  </a:lnTo>
                  <a:lnTo>
                    <a:pt x="1109790" y="437362"/>
                  </a:lnTo>
                  <a:lnTo>
                    <a:pt x="0" y="437362"/>
                  </a:lnTo>
                  <a:close/>
                </a:path>
              </a:pathLst>
            </a:custGeom>
            <a:solidFill>
              <a:srgbClr val="F3FFCE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5" name="TextBox 35"/>
            <p:cNvSpPr txBox="1"/>
            <p:nvPr/>
          </p:nvSpPr>
          <p:spPr>
            <a:xfrm>
              <a:off x="0" y="-28575"/>
              <a:ext cx="1109790" cy="46593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000000"/>
                  </a:solidFill>
                  <a:latin typeface="Muli"/>
                </a:rPr>
                <a:t>Trao đổi sản phẩm</a:t>
              </a:r>
            </a:p>
          </p:txBody>
        </p:sp>
      </p:grpSp>
      <p:grpSp>
        <p:nvGrpSpPr>
          <p:cNvPr id="36" name="Group 36"/>
          <p:cNvGrpSpPr/>
          <p:nvPr/>
        </p:nvGrpSpPr>
        <p:grpSpPr>
          <a:xfrm>
            <a:off x="9979626" y="8097046"/>
            <a:ext cx="2120252" cy="835580"/>
            <a:chOff x="0" y="0"/>
            <a:chExt cx="1109790" cy="437362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1109790" cy="437362"/>
            </a:xfrm>
            <a:custGeom>
              <a:avLst/>
              <a:gdLst/>
              <a:ahLst/>
              <a:cxnLst/>
              <a:rect l="l" t="t" r="r" b="b"/>
              <a:pathLst>
                <a:path w="1109790" h="437362">
                  <a:moveTo>
                    <a:pt x="0" y="0"/>
                  </a:moveTo>
                  <a:lnTo>
                    <a:pt x="1109790" y="0"/>
                  </a:lnTo>
                  <a:lnTo>
                    <a:pt x="1109790" y="437362"/>
                  </a:lnTo>
                  <a:lnTo>
                    <a:pt x="0" y="437362"/>
                  </a:lnTo>
                  <a:close/>
                </a:path>
              </a:pathLst>
            </a:custGeom>
            <a:solidFill>
              <a:srgbClr val="F3FFCE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38" name="TextBox 38"/>
            <p:cNvSpPr txBox="1"/>
            <p:nvPr/>
          </p:nvSpPr>
          <p:spPr>
            <a:xfrm>
              <a:off x="0" y="-28575"/>
              <a:ext cx="1109790" cy="46593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000000"/>
                  </a:solidFill>
                  <a:latin typeface="Muli"/>
                </a:rPr>
                <a:t>Giới thiệu</a:t>
              </a:r>
            </a:p>
          </p:txBody>
        </p:sp>
      </p:grpSp>
      <p:sp>
        <p:nvSpPr>
          <p:cNvPr id="39" name="AutoShape 39"/>
          <p:cNvSpPr/>
          <p:nvPr/>
        </p:nvSpPr>
        <p:spPr>
          <a:xfrm>
            <a:off x="11030227" y="7631041"/>
            <a:ext cx="9525" cy="466005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0" name="AutoShape 40"/>
          <p:cNvSpPr/>
          <p:nvPr/>
        </p:nvSpPr>
        <p:spPr>
          <a:xfrm flipH="1">
            <a:off x="13757521" y="7540139"/>
            <a:ext cx="9" cy="597800"/>
          </a:xfrm>
          <a:prstGeom prst="line">
            <a:avLst/>
          </a:prstGeom>
          <a:ln w="19050" cap="rnd">
            <a:solidFill>
              <a:srgbClr val="000000"/>
            </a:solidFill>
            <a:prstDash val="sysDash"/>
            <a:headEnd type="none" w="sm" len="sm"/>
            <a:tailEnd type="triangle" w="lg" len="med"/>
          </a:ln>
        </p:spPr>
      </p:sp>
      <p:grpSp>
        <p:nvGrpSpPr>
          <p:cNvPr id="41" name="Group 41"/>
          <p:cNvGrpSpPr/>
          <p:nvPr/>
        </p:nvGrpSpPr>
        <p:grpSpPr>
          <a:xfrm>
            <a:off x="9970101" y="1313482"/>
            <a:ext cx="2120252" cy="835580"/>
            <a:chOff x="0" y="0"/>
            <a:chExt cx="1109790" cy="437362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1109790" cy="437362"/>
            </a:xfrm>
            <a:custGeom>
              <a:avLst/>
              <a:gdLst/>
              <a:ahLst/>
              <a:cxnLst/>
              <a:rect l="l" t="t" r="r" b="b"/>
              <a:pathLst>
                <a:path w="1109790" h="437362">
                  <a:moveTo>
                    <a:pt x="0" y="0"/>
                  </a:moveTo>
                  <a:lnTo>
                    <a:pt x="1109790" y="0"/>
                  </a:lnTo>
                  <a:lnTo>
                    <a:pt x="1109790" y="437362"/>
                  </a:lnTo>
                  <a:lnTo>
                    <a:pt x="0" y="437362"/>
                  </a:lnTo>
                  <a:close/>
                </a:path>
              </a:pathLst>
            </a:custGeom>
            <a:solidFill>
              <a:srgbClr val="F3FFCE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43" name="TextBox 43"/>
            <p:cNvSpPr txBox="1"/>
            <p:nvPr/>
          </p:nvSpPr>
          <p:spPr>
            <a:xfrm>
              <a:off x="0" y="-28575"/>
              <a:ext cx="1109790" cy="46593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000000"/>
                  </a:solidFill>
                  <a:latin typeface="Muli"/>
                </a:rPr>
                <a:t>Liên Hệ</a:t>
              </a:r>
            </a:p>
          </p:txBody>
        </p:sp>
      </p:grpSp>
      <p:sp>
        <p:nvSpPr>
          <p:cNvPr id="44" name="AutoShape 44"/>
          <p:cNvSpPr/>
          <p:nvPr/>
        </p:nvSpPr>
        <p:spPr>
          <a:xfrm flipV="1">
            <a:off x="11030227" y="2149062"/>
            <a:ext cx="0" cy="506898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5" name="AutoShape 45"/>
          <p:cNvSpPr/>
          <p:nvPr/>
        </p:nvSpPr>
        <p:spPr>
          <a:xfrm flipV="1">
            <a:off x="13736345" y="1864189"/>
            <a:ext cx="0" cy="882672"/>
          </a:xfrm>
          <a:prstGeom prst="line">
            <a:avLst/>
          </a:prstGeom>
          <a:ln w="19050" cap="rnd">
            <a:solidFill>
              <a:srgbClr val="000000"/>
            </a:solidFill>
            <a:prstDash val="sysDash"/>
            <a:headEnd type="none" w="sm" len="sm"/>
            <a:tailEnd type="triangle" w="lg" len="med"/>
          </a:ln>
        </p:spPr>
      </p:sp>
      <p:sp>
        <p:nvSpPr>
          <p:cNvPr id="46" name="AutoShape 46"/>
          <p:cNvSpPr/>
          <p:nvPr/>
        </p:nvSpPr>
        <p:spPr>
          <a:xfrm flipV="1">
            <a:off x="14796470" y="3183018"/>
            <a:ext cx="534313" cy="57238"/>
          </a:xfrm>
          <a:prstGeom prst="line">
            <a:avLst/>
          </a:prstGeom>
          <a:ln w="19050" cap="rnd">
            <a:solidFill>
              <a:srgbClr val="000000"/>
            </a:solidFill>
            <a:prstDash val="sysDash"/>
            <a:headEnd type="none" w="sm" len="sm"/>
            <a:tailEnd type="triangle" w="lg" len="med"/>
          </a:ln>
        </p:spPr>
      </p:sp>
      <p:sp>
        <p:nvSpPr>
          <p:cNvPr id="48" name="AutoShape 48"/>
          <p:cNvSpPr/>
          <p:nvPr/>
        </p:nvSpPr>
        <p:spPr>
          <a:xfrm>
            <a:off x="11956485" y="7122349"/>
            <a:ext cx="740918" cy="0"/>
          </a:xfrm>
          <a:prstGeom prst="line">
            <a:avLst/>
          </a:prstGeom>
          <a:ln w="19050" cap="rnd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49" name="AutoShape 49"/>
          <p:cNvSpPr/>
          <p:nvPr/>
        </p:nvSpPr>
        <p:spPr>
          <a:xfrm flipV="1">
            <a:off x="14817656" y="7094603"/>
            <a:ext cx="513127" cy="27746"/>
          </a:xfrm>
          <a:prstGeom prst="line">
            <a:avLst/>
          </a:prstGeom>
          <a:ln w="19050" cap="rnd">
            <a:solidFill>
              <a:srgbClr val="000000"/>
            </a:solidFill>
            <a:prstDash val="sysDash"/>
            <a:headEnd type="none" w="sm" len="sm"/>
            <a:tailEnd type="triangle" w="lg" len="med"/>
          </a:ln>
        </p:spPr>
      </p:sp>
      <p:sp>
        <p:nvSpPr>
          <p:cNvPr id="50" name="AutoShape 50"/>
          <p:cNvSpPr/>
          <p:nvPr/>
        </p:nvSpPr>
        <p:spPr>
          <a:xfrm rot="-5400000">
            <a:off x="691676" y="5129212"/>
            <a:ext cx="10287000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1" name="Group 51"/>
          <p:cNvGrpSpPr/>
          <p:nvPr/>
        </p:nvGrpSpPr>
        <p:grpSpPr>
          <a:xfrm>
            <a:off x="15330783" y="6629812"/>
            <a:ext cx="1738460" cy="835580"/>
            <a:chOff x="0" y="0"/>
            <a:chExt cx="909951" cy="437362"/>
          </a:xfrm>
        </p:grpSpPr>
        <p:sp>
          <p:nvSpPr>
            <p:cNvPr id="52" name="Freeform 52"/>
            <p:cNvSpPr/>
            <p:nvPr/>
          </p:nvSpPr>
          <p:spPr>
            <a:xfrm>
              <a:off x="0" y="0"/>
              <a:ext cx="909951" cy="437362"/>
            </a:xfrm>
            <a:custGeom>
              <a:avLst/>
              <a:gdLst/>
              <a:ahLst/>
              <a:cxnLst/>
              <a:rect l="l" t="t" r="r" b="b"/>
              <a:pathLst>
                <a:path w="909951" h="437362">
                  <a:moveTo>
                    <a:pt x="0" y="0"/>
                  </a:moveTo>
                  <a:lnTo>
                    <a:pt x="909951" y="0"/>
                  </a:lnTo>
                  <a:lnTo>
                    <a:pt x="909951" y="437362"/>
                  </a:lnTo>
                  <a:lnTo>
                    <a:pt x="0" y="437362"/>
                  </a:lnTo>
                  <a:close/>
                </a:path>
              </a:pathLst>
            </a:custGeom>
            <a:solidFill>
              <a:srgbClr val="F1F1F1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53" name="TextBox 53"/>
            <p:cNvSpPr txBox="1"/>
            <p:nvPr/>
          </p:nvSpPr>
          <p:spPr>
            <a:xfrm>
              <a:off x="0" y="-28575"/>
              <a:ext cx="909951" cy="46593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 dirty="0" err="1">
                  <a:solidFill>
                    <a:srgbClr val="000000"/>
                  </a:solidFill>
                  <a:latin typeface="Muli"/>
                </a:rPr>
                <a:t>Phương</a:t>
              </a:r>
              <a:r>
                <a:rPr lang="en-US" sz="15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1500" dirty="0" err="1">
                  <a:solidFill>
                    <a:srgbClr val="000000"/>
                  </a:solidFill>
                  <a:latin typeface="Muli"/>
                </a:rPr>
                <a:t>thức</a:t>
              </a:r>
              <a:r>
                <a:rPr lang="en-US" sz="15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1500" dirty="0" err="1">
                  <a:solidFill>
                    <a:srgbClr val="000000"/>
                  </a:solidFill>
                  <a:latin typeface="Muli"/>
                </a:rPr>
                <a:t>vận</a:t>
              </a:r>
              <a:r>
                <a:rPr lang="en-US" sz="1500" dirty="0">
                  <a:solidFill>
                    <a:srgbClr val="000000"/>
                  </a:solidFill>
                  <a:latin typeface="Muli"/>
                </a:rPr>
                <a:t>  </a:t>
              </a:r>
              <a:r>
                <a:rPr lang="en-US" sz="1500" dirty="0" err="1">
                  <a:solidFill>
                    <a:srgbClr val="000000"/>
                  </a:solidFill>
                  <a:latin typeface="Muli"/>
                </a:rPr>
                <a:t>chuyển</a:t>
              </a:r>
              <a:endParaRPr lang="en-US" sz="1500" dirty="0">
                <a:solidFill>
                  <a:srgbClr val="000000"/>
                </a:solidFill>
                <a:latin typeface="Muli"/>
              </a:endParaRPr>
            </a:p>
          </p:txBody>
        </p:sp>
      </p:grpSp>
      <p:grpSp>
        <p:nvGrpSpPr>
          <p:cNvPr id="54" name="Group 54"/>
          <p:cNvGrpSpPr/>
          <p:nvPr/>
        </p:nvGrpSpPr>
        <p:grpSpPr>
          <a:xfrm>
            <a:off x="12888284" y="8137939"/>
            <a:ext cx="1738460" cy="835580"/>
            <a:chOff x="0" y="0"/>
            <a:chExt cx="909951" cy="437362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909951" cy="437362"/>
            </a:xfrm>
            <a:custGeom>
              <a:avLst/>
              <a:gdLst/>
              <a:ahLst/>
              <a:cxnLst/>
              <a:rect l="l" t="t" r="r" b="b"/>
              <a:pathLst>
                <a:path w="909951" h="437362">
                  <a:moveTo>
                    <a:pt x="0" y="0"/>
                  </a:moveTo>
                  <a:lnTo>
                    <a:pt x="909951" y="0"/>
                  </a:lnTo>
                  <a:lnTo>
                    <a:pt x="909951" y="437362"/>
                  </a:lnTo>
                  <a:lnTo>
                    <a:pt x="0" y="437362"/>
                  </a:lnTo>
                  <a:close/>
                </a:path>
              </a:pathLst>
            </a:custGeom>
            <a:solidFill>
              <a:srgbClr val="F1F1F1"/>
            </a:solidFill>
            <a:ln w="190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id="56" name="TextBox 56"/>
            <p:cNvSpPr txBox="1"/>
            <p:nvPr/>
          </p:nvSpPr>
          <p:spPr>
            <a:xfrm>
              <a:off x="0" y="-28575"/>
              <a:ext cx="909951" cy="465937"/>
            </a:xfrm>
            <a:prstGeom prst="rect">
              <a:avLst/>
            </a:prstGeom>
          </p:spPr>
          <p:txBody>
            <a:bodyPr lIns="254000" tIns="254000" rIns="254000" bIns="254000" rtlCol="0" anchor="ctr"/>
            <a:lstStyle/>
            <a:p>
              <a:pPr algn="ctr">
                <a:lnSpc>
                  <a:spcPts val="2100"/>
                </a:lnSpc>
              </a:pPr>
              <a:r>
                <a:rPr lang="en-US" sz="1500" dirty="0">
                  <a:solidFill>
                    <a:srgbClr val="000000"/>
                  </a:solidFill>
                  <a:latin typeface="Muli"/>
                </a:rPr>
                <a:t>Mua </a:t>
              </a:r>
              <a:r>
                <a:rPr lang="en-US" sz="1500" dirty="0" err="1">
                  <a:solidFill>
                    <a:srgbClr val="000000"/>
                  </a:solidFill>
                  <a:latin typeface="Muli"/>
                </a:rPr>
                <a:t>sản</a:t>
              </a:r>
              <a:r>
                <a:rPr lang="en-US" sz="1500" dirty="0">
                  <a:solidFill>
                    <a:srgbClr val="000000"/>
                  </a:solidFill>
                  <a:latin typeface="Muli"/>
                </a:rPr>
                <a:t> </a:t>
              </a:r>
              <a:r>
                <a:rPr lang="en-US" sz="1500" dirty="0" err="1">
                  <a:solidFill>
                    <a:srgbClr val="000000"/>
                  </a:solidFill>
                  <a:latin typeface="Muli"/>
                </a:rPr>
                <a:t>phẩm</a:t>
              </a:r>
              <a:endParaRPr lang="en-US" sz="1500" dirty="0">
                <a:solidFill>
                  <a:srgbClr val="000000"/>
                </a:solidFill>
                <a:latin typeface="Muli"/>
              </a:endParaRPr>
            </a:p>
          </p:txBody>
        </p:sp>
      </p:grpSp>
      <p:grpSp>
        <p:nvGrpSpPr>
          <p:cNvPr id="57" name="Group 57"/>
          <p:cNvGrpSpPr/>
          <p:nvPr/>
        </p:nvGrpSpPr>
        <p:grpSpPr>
          <a:xfrm>
            <a:off x="1028700" y="8785515"/>
            <a:ext cx="3092410" cy="593214"/>
            <a:chOff x="0" y="0"/>
            <a:chExt cx="4123214" cy="790952"/>
          </a:xfrm>
        </p:grpSpPr>
        <p:grpSp>
          <p:nvGrpSpPr>
            <p:cNvPr id="58" name="Group 58"/>
            <p:cNvGrpSpPr/>
            <p:nvPr/>
          </p:nvGrpSpPr>
          <p:grpSpPr>
            <a:xfrm>
              <a:off x="0" y="0"/>
              <a:ext cx="4123214" cy="790952"/>
              <a:chOff x="0" y="0"/>
              <a:chExt cx="26849966" cy="5150601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72390" y="72390"/>
                <a:ext cx="26705188" cy="5005821"/>
              </a:xfrm>
              <a:custGeom>
                <a:avLst/>
                <a:gdLst/>
                <a:ahLst/>
                <a:cxnLst/>
                <a:rect l="l" t="t" r="r" b="b"/>
                <a:pathLst>
                  <a:path w="26705188" h="5005821">
                    <a:moveTo>
                      <a:pt x="0" y="0"/>
                    </a:moveTo>
                    <a:lnTo>
                      <a:pt x="26705188" y="0"/>
                    </a:lnTo>
                    <a:lnTo>
                      <a:pt x="26705188" y="5005821"/>
                    </a:lnTo>
                    <a:lnTo>
                      <a:pt x="0" y="500582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1FD87"/>
              </a:solidFill>
            </p:spPr>
          </p:sp>
          <p:sp>
            <p:nvSpPr>
              <p:cNvPr id="60" name="Freeform 60"/>
              <p:cNvSpPr/>
              <p:nvPr/>
            </p:nvSpPr>
            <p:spPr>
              <a:xfrm>
                <a:off x="0" y="0"/>
                <a:ext cx="26849967" cy="5150600"/>
              </a:xfrm>
              <a:custGeom>
                <a:avLst/>
                <a:gdLst/>
                <a:ahLst/>
                <a:cxnLst/>
                <a:rect l="l" t="t" r="r" b="b"/>
                <a:pathLst>
                  <a:path w="26849967" h="5150600">
                    <a:moveTo>
                      <a:pt x="26705185" y="5005820"/>
                    </a:moveTo>
                    <a:lnTo>
                      <a:pt x="26849967" y="5005820"/>
                    </a:lnTo>
                    <a:lnTo>
                      <a:pt x="26849967" y="5150600"/>
                    </a:lnTo>
                    <a:lnTo>
                      <a:pt x="26705185" y="5150600"/>
                    </a:lnTo>
                    <a:lnTo>
                      <a:pt x="26705185" y="5005820"/>
                    </a:lnTo>
                    <a:close/>
                    <a:moveTo>
                      <a:pt x="0" y="144780"/>
                    </a:moveTo>
                    <a:lnTo>
                      <a:pt x="144780" y="144780"/>
                    </a:lnTo>
                    <a:lnTo>
                      <a:pt x="144780" y="5005820"/>
                    </a:lnTo>
                    <a:lnTo>
                      <a:pt x="0" y="5005820"/>
                    </a:lnTo>
                    <a:lnTo>
                      <a:pt x="0" y="144780"/>
                    </a:lnTo>
                    <a:close/>
                    <a:moveTo>
                      <a:pt x="0" y="5005820"/>
                    </a:moveTo>
                    <a:lnTo>
                      <a:pt x="144780" y="5005820"/>
                    </a:lnTo>
                    <a:lnTo>
                      <a:pt x="144780" y="5150600"/>
                    </a:lnTo>
                    <a:lnTo>
                      <a:pt x="0" y="5150600"/>
                    </a:lnTo>
                    <a:lnTo>
                      <a:pt x="0" y="5005820"/>
                    </a:lnTo>
                    <a:close/>
                    <a:moveTo>
                      <a:pt x="26705185" y="144780"/>
                    </a:moveTo>
                    <a:lnTo>
                      <a:pt x="26849967" y="144780"/>
                    </a:lnTo>
                    <a:lnTo>
                      <a:pt x="26849967" y="5005820"/>
                    </a:lnTo>
                    <a:lnTo>
                      <a:pt x="26705185" y="5005820"/>
                    </a:lnTo>
                    <a:lnTo>
                      <a:pt x="26705185" y="144780"/>
                    </a:lnTo>
                    <a:close/>
                    <a:moveTo>
                      <a:pt x="144780" y="5005820"/>
                    </a:moveTo>
                    <a:lnTo>
                      <a:pt x="26705185" y="5005820"/>
                    </a:lnTo>
                    <a:lnTo>
                      <a:pt x="26705185" y="5150600"/>
                    </a:lnTo>
                    <a:lnTo>
                      <a:pt x="144780" y="5150600"/>
                    </a:lnTo>
                    <a:lnTo>
                      <a:pt x="144780" y="5005820"/>
                    </a:lnTo>
                    <a:close/>
                    <a:moveTo>
                      <a:pt x="26705185" y="0"/>
                    </a:moveTo>
                    <a:lnTo>
                      <a:pt x="26849967" y="0"/>
                    </a:lnTo>
                    <a:lnTo>
                      <a:pt x="26849967" y="144780"/>
                    </a:lnTo>
                    <a:lnTo>
                      <a:pt x="26705185" y="144780"/>
                    </a:lnTo>
                    <a:lnTo>
                      <a:pt x="26705185" y="0"/>
                    </a:lnTo>
                    <a:close/>
                    <a:moveTo>
                      <a:pt x="0" y="0"/>
                    </a:moveTo>
                    <a:lnTo>
                      <a:pt x="144780" y="0"/>
                    </a:lnTo>
                    <a:lnTo>
                      <a:pt x="144780" y="144780"/>
                    </a:lnTo>
                    <a:lnTo>
                      <a:pt x="0" y="144780"/>
                    </a:lnTo>
                    <a:lnTo>
                      <a:pt x="0" y="0"/>
                    </a:lnTo>
                    <a:close/>
                    <a:moveTo>
                      <a:pt x="144780" y="0"/>
                    </a:moveTo>
                    <a:lnTo>
                      <a:pt x="26705185" y="0"/>
                    </a:lnTo>
                    <a:lnTo>
                      <a:pt x="26705185" y="144780"/>
                    </a:lnTo>
                    <a:lnTo>
                      <a:pt x="144780" y="144780"/>
                    </a:lnTo>
                    <a:lnTo>
                      <a:pt x="14478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</p:grpSp>
        <p:sp>
          <p:nvSpPr>
            <p:cNvPr id="61" name="TextBox 61"/>
            <p:cNvSpPr txBox="1"/>
            <p:nvPr/>
          </p:nvSpPr>
          <p:spPr>
            <a:xfrm>
              <a:off x="613321" y="240630"/>
              <a:ext cx="3193255" cy="2906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1897"/>
                </a:lnSpc>
                <a:spcBef>
                  <a:spcPct val="0"/>
                </a:spcBef>
              </a:pPr>
              <a:r>
                <a:rPr lang="en-US" sz="1355" u="sng" spc="-5">
                  <a:solidFill>
                    <a:srgbClr val="000000"/>
                  </a:solidFill>
                  <a:latin typeface="Muli"/>
                  <a:hlinkClick r:id="rId2" action="ppaction://hlinksldjump"/>
                </a:rPr>
                <a:t>Quay lại </a:t>
              </a:r>
              <a:r>
                <a:rPr lang="en-US" sz="1355" u="sng" spc="-5">
                  <a:solidFill>
                    <a:srgbClr val="000000"/>
                  </a:solidFill>
                  <a:latin typeface="Muli Semi-Bold"/>
                  <a:hlinkClick r:id="rId2" action="ppaction://hlinksldjump"/>
                </a:rPr>
                <a:t>Trang Chương trình</a:t>
              </a:r>
            </a:p>
          </p:txBody>
        </p:sp>
        <p:sp>
          <p:nvSpPr>
            <p:cNvPr id="62" name="AutoShape 62"/>
            <p:cNvSpPr/>
            <p:nvPr/>
          </p:nvSpPr>
          <p:spPr>
            <a:xfrm flipH="1">
              <a:off x="236438" y="408176"/>
              <a:ext cx="359588" cy="0"/>
            </a:xfrm>
            <a:prstGeom prst="line">
              <a:avLst/>
            </a:prstGeom>
            <a:ln w="25400" cap="flat">
              <a:solidFill>
                <a:srgbClr val="000000"/>
              </a:solidFill>
              <a:prstDash val="solid"/>
              <a:headEnd type="none" w="sm" len="sm"/>
              <a:tailEnd type="triangle" w="lg" len="med"/>
            </a:ln>
          </p:spPr>
        </p:sp>
      </p:grpSp>
      <p:pic>
        <p:nvPicPr>
          <p:cNvPr id="65" name="Picture 64">
            <a:extLst>
              <a:ext uri="{FF2B5EF4-FFF2-40B4-BE49-F238E27FC236}">
                <a16:creationId xmlns:a16="http://schemas.microsoft.com/office/drawing/2014/main" id="{2F8A2000-7554-61E4-3FBB-F237591CE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6" y="1055141"/>
            <a:ext cx="3060974" cy="306097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8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16588" flipH="1" flipV="1">
            <a:off x="3353935" y="1029835"/>
            <a:ext cx="10455213" cy="10455213"/>
          </a:xfrm>
          <a:custGeom>
            <a:avLst/>
            <a:gdLst/>
            <a:ahLst/>
            <a:cxnLst/>
            <a:rect l="l" t="t" r="r" b="b"/>
            <a:pathLst>
              <a:path w="10455213" h="10455213">
                <a:moveTo>
                  <a:pt x="10455213" y="10455213"/>
                </a:moveTo>
                <a:lnTo>
                  <a:pt x="0" y="10455213"/>
                </a:lnTo>
                <a:lnTo>
                  <a:pt x="0" y="0"/>
                </a:lnTo>
                <a:lnTo>
                  <a:pt x="10455213" y="0"/>
                </a:lnTo>
                <a:lnTo>
                  <a:pt x="10455213" y="10455213"/>
                </a:lnTo>
                <a:close/>
              </a:path>
            </a:pathLst>
          </a:custGeom>
          <a:solidFill>
            <a:schemeClr val="accent2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3790950"/>
            <a:ext cx="8728030" cy="2695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620"/>
              </a:lnSpc>
            </a:pPr>
            <a:r>
              <a:rPr lang="en-US" sz="8850" dirty="0">
                <a:solidFill>
                  <a:srgbClr val="000000"/>
                </a:solidFill>
                <a:latin typeface="Public Sans"/>
              </a:rPr>
              <a:t>Thanks for Listening!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223748" y="1113673"/>
            <a:ext cx="3532982" cy="4859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200"/>
              </a:lnSpc>
            </a:pPr>
            <a:r>
              <a:rPr lang="en-US" sz="3000" dirty="0">
                <a:solidFill>
                  <a:srgbClr val="FBFFA5"/>
                </a:solidFill>
                <a:latin typeface="Lato Bold"/>
              </a:rPr>
              <a:t>NGÀY 15/11/2024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81038" y="8202536"/>
            <a:ext cx="8115300" cy="1055764"/>
            <a:chOff x="0" y="0"/>
            <a:chExt cx="10820400" cy="1407686"/>
          </a:xfrm>
        </p:grpSpPr>
        <p:sp>
          <p:nvSpPr>
            <p:cNvPr id="8" name="TextBox 8"/>
            <p:cNvSpPr txBox="1"/>
            <p:nvPr/>
          </p:nvSpPr>
          <p:spPr>
            <a:xfrm>
              <a:off x="494766" y="75193"/>
              <a:ext cx="10325634" cy="12382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600"/>
                </a:lnSpc>
              </a:pPr>
              <a:r>
                <a:rPr lang="vi-VN" sz="3200" dirty="0"/>
                <a:t>"Đặt món nhanh chóng, thưởng thức trọn vị – kết nối mọi bữa ăn yêu thương!"</a:t>
              </a:r>
              <a:endParaRPr lang="en-US" sz="3000" dirty="0">
                <a:solidFill>
                  <a:srgbClr val="000000"/>
                </a:solidFill>
                <a:latin typeface="Public Sans"/>
              </a:endParaRPr>
            </a:p>
          </p:txBody>
        </p:sp>
        <p:sp>
          <p:nvSpPr>
            <p:cNvPr id="9" name="AutoShape 9"/>
            <p:cNvSpPr/>
            <p:nvPr/>
          </p:nvSpPr>
          <p:spPr>
            <a:xfrm>
              <a:off x="19050" y="0"/>
              <a:ext cx="0" cy="1407686"/>
            </a:xfrm>
            <a:prstGeom prst="line">
              <a:avLst/>
            </a:prstGeom>
            <a:ln w="38100" cap="rnd">
              <a:solidFill>
                <a:srgbClr val="FBFFA5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11" name="TextBox 11"/>
          <p:cNvSpPr txBox="1"/>
          <p:nvPr/>
        </p:nvSpPr>
        <p:spPr>
          <a:xfrm>
            <a:off x="1651064" y="561102"/>
            <a:ext cx="1634453" cy="1827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6"/>
              </a:lnSpc>
            </a:pPr>
            <a:endParaRPr/>
          </a:p>
          <a:p>
            <a:pPr>
              <a:lnSpc>
                <a:spcPts val="3596"/>
              </a:lnSpc>
            </a:pPr>
            <a:r>
              <a:rPr lang="en-US" sz="3425" spc="-102">
                <a:solidFill>
                  <a:srgbClr val="000000"/>
                </a:solidFill>
                <a:latin typeface="Public Sans Bold"/>
              </a:rPr>
              <a:t>Nguyễn Nam</a:t>
            </a:r>
          </a:p>
          <a:p>
            <a:pPr>
              <a:lnSpc>
                <a:spcPts val="3596"/>
              </a:lnSpc>
            </a:pPr>
            <a:endParaRPr lang="en-US" sz="3425" spc="-102">
              <a:solidFill>
                <a:srgbClr val="000000"/>
              </a:solidFill>
              <a:latin typeface="Public Sans Bold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E574981-776F-F3A5-86BF-57ED217BA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2200" y="37490"/>
            <a:ext cx="13733145" cy="10287000"/>
          </a:xfrm>
          <a:prstGeom prst="rect">
            <a:avLst/>
          </a:prstGeom>
        </p:spPr>
      </p:pic>
      <p:sp>
        <p:nvSpPr>
          <p:cNvPr id="18" name="Scroll: Vertical 17">
            <a:extLst>
              <a:ext uri="{FF2B5EF4-FFF2-40B4-BE49-F238E27FC236}">
                <a16:creationId xmlns:a16="http://schemas.microsoft.com/office/drawing/2014/main" id="{6273167D-5EED-438A-A782-344E8B018C70}"/>
              </a:ext>
            </a:extLst>
          </p:cNvPr>
          <p:cNvSpPr/>
          <p:nvPr/>
        </p:nvSpPr>
        <p:spPr>
          <a:xfrm>
            <a:off x="914400" y="877056"/>
            <a:ext cx="624345" cy="1066044"/>
          </a:xfrm>
          <a:prstGeom prst="verticalScroll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361</Words>
  <Application>Microsoft Office PowerPoint</Application>
  <PresentationFormat>Custom</PresentationFormat>
  <Paragraphs>67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Times New Roman</vt:lpstr>
      <vt:lpstr>Muli Semi-Bold</vt:lpstr>
      <vt:lpstr>Muli</vt:lpstr>
      <vt:lpstr>Calibri</vt:lpstr>
      <vt:lpstr>Asap</vt:lpstr>
      <vt:lpstr>Muli Bold Italics</vt:lpstr>
      <vt:lpstr>Muli Bold</vt:lpstr>
      <vt:lpstr>Lato Bold</vt:lpstr>
      <vt:lpstr>Asap Bold Italics</vt:lpstr>
      <vt:lpstr>Public Sans</vt:lpstr>
      <vt:lpstr>Public Sans Bold</vt:lpstr>
      <vt:lpstr>Arial</vt:lpstr>
      <vt:lpstr>Asap Medium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Bản Trình bày Chiến lược</dc:title>
  <dc:creator>Nam</dc:creator>
  <cp:lastModifiedBy>Nam Nguyen</cp:lastModifiedBy>
  <cp:revision>4</cp:revision>
  <dcterms:created xsi:type="dcterms:W3CDTF">2006-08-16T00:00:00Z</dcterms:created>
  <dcterms:modified xsi:type="dcterms:W3CDTF">2024-11-17T16:43:49Z</dcterms:modified>
  <dc:identifier>DAF6I9Okk48</dc:identifier>
</cp:coreProperties>
</file>

<file path=docProps/thumbnail.jpeg>
</file>